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11" r:id="rId2"/>
    <p:sldId id="257" r:id="rId3"/>
    <p:sldId id="286" r:id="rId4"/>
    <p:sldId id="287" r:id="rId5"/>
    <p:sldId id="297" r:id="rId6"/>
    <p:sldId id="296" r:id="rId7"/>
    <p:sldId id="323" r:id="rId8"/>
    <p:sldId id="324" r:id="rId9"/>
    <p:sldId id="325" r:id="rId10"/>
    <p:sldId id="326" r:id="rId11"/>
    <p:sldId id="299" r:id="rId12"/>
    <p:sldId id="312" r:id="rId13"/>
    <p:sldId id="302" r:id="rId14"/>
    <p:sldId id="304" r:id="rId15"/>
    <p:sldId id="305" r:id="rId16"/>
    <p:sldId id="318" r:id="rId17"/>
    <p:sldId id="319" r:id="rId18"/>
    <p:sldId id="320" r:id="rId19"/>
    <p:sldId id="315" r:id="rId20"/>
    <p:sldId id="306" r:id="rId21"/>
    <p:sldId id="321" r:id="rId22"/>
    <p:sldId id="307" r:id="rId23"/>
    <p:sldId id="316" r:id="rId24"/>
    <p:sldId id="308" r:id="rId25"/>
    <p:sldId id="317" r:id="rId26"/>
    <p:sldId id="309" r:id="rId27"/>
    <p:sldId id="322" r:id="rId28"/>
    <p:sldId id="310" r:id="rId29"/>
    <p:sldId id="301" r:id="rId3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69F3F-A031-452D-8E7B-F0493AB9AF79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44C04-74DB-4272-9E01-944FDA4A22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353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44C04-74DB-4272-9E01-944FDA4A22C0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7059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D7153A-0CED-82CA-F12C-6E6C7C7B79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0336CB-06B1-2439-E89F-83CDA81089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2FAEE0-62FE-4A23-8499-98BD9EA80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B07BF8-910A-5BDD-DE0B-B58DFB65B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12CA54-9A4C-D46C-B759-90DAA0C7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5289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86C7E3-3214-7C6E-351C-229861BD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585981-D3B6-A446-627D-D833D1AC9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16268C-BFA0-815F-C3DA-DBDF4B69A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69E763-6ACD-F4E8-1256-A3A3FF1D7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82D8A4-44C9-2380-0C3C-DCD0D80F5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53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5384C-1295-7F93-E4A4-79A954E60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99B49E-731A-1B64-2993-FE19F14D2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3E47E3-9858-D7F8-F463-FD21633DD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EAABF4-F682-9867-3176-8009BD791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50BF79-A911-C108-8951-84BD896E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424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E5AD18-F572-B151-143C-C162FDD35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B64C12-B027-149C-1CC6-0B43B87DCF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2CBF39-CF42-C434-DB76-268C07BE5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0C9453-35B5-9236-B8D2-8A1A63FF9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F231FE-7138-1649-6A85-C61DA92D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7949E7-593B-2A14-BAD5-F4B870D29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301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8FD970-2BE8-95CC-3E84-297B3AF6C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4E78B8-DC52-1A7A-B057-13BABB8C0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EAC52C-F47A-34DA-F1A7-916A3B3C9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68F1F5A-D635-3128-082C-B8644F51BD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BBF9DA9-FA78-469A-0084-E8DD138806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E82B7EB-6C59-CB8B-4625-4B0D3E56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748EE06-1CCE-F9E4-2369-E069CCAB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2BDD8C3-636B-2CAC-A8C2-9F893230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44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474E8-1CB2-02E7-29D8-41CB63209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BD23AD3-685D-A226-447D-C2263FEA1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20BC1A-D421-EC8D-F723-6C199FDFF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FFED85C-FACB-78B9-38B6-350F486A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5573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A592D4B-1CD0-D5DC-F14F-AEE899B7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9FBAA84-F5E9-AAC4-0889-9588D86C9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B78729-6C58-D1A9-3FF6-34EBF33C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741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24D530-2386-CA74-ECE9-818C687D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E74BCE-A74A-6987-7F34-B8D3B86D8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AF1C71-EF30-7953-9B2B-1D5E10C5F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49B13F1-DC86-2674-CFE1-929CC0AF0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CDA875-4BB7-9EA6-851E-C5273B2CA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4F5EC5-6FE9-9C72-58B8-6B180349B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8090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7378F1-BF87-BEA3-B459-7995E15DB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D4E2CD3-6A7D-EF00-E733-68FD9390E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D1555B-C425-B3B7-515C-9A3A33F55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31A849-C81D-2D3E-67CB-6F46A2B54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F6BABE-16A6-36F8-CB92-10FFA1C6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DFA37C-BDEB-FA2F-AE81-3B5935C5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933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1CD841-E131-14FE-78AC-99CF83B8C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9A4C74-E6E3-9972-3FBB-DDEE45555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A021F7-0F7B-FD6A-0565-680C5284B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F1B36E-19CD-1CF5-BE1B-FA8826615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6B1F2-41AB-0981-7064-ABAD2376E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853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39367D8-EABD-3488-DE75-0969A047F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B1797C-7567-9A30-084C-43D97F770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589F7D-047C-6734-C2E0-B2F9B9AF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F094BA-1D61-B318-96FB-91B9A1AFF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0227C7-127E-3ECB-0B2A-48EC8D2ED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316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2E6952-F8BF-3F28-8BA7-08FAFE713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80567A-EB42-FD9C-7CE6-C81055698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394BC2-7AE1-D633-732E-E2BCD9084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8157E-439B-412D-A0B8-EC33DA01F520}" type="datetimeFigureOut">
              <a:rPr lang="es-MX" smtClean="0"/>
              <a:t>18/08/2024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984A40-EC92-0195-B1AC-71BD3E8AB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AA6EB9-66DB-313D-73E9-DB706EDC77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26C8E-6AD5-4832-8FA6-7AC57E527C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011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199B775-FBC9-92C7-E671-850C174CD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504" y="209955"/>
            <a:ext cx="6262992" cy="626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0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883D4D-5B47-496E-FC67-DAEC28F4F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09" y="313170"/>
            <a:ext cx="10515600" cy="1325563"/>
          </a:xfrm>
        </p:spPr>
        <p:txBody>
          <a:bodyPr/>
          <a:lstStyle/>
          <a:p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52DB35-B703-7AFA-E5B6-65630F3FD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b="1" dirty="0">
                <a:solidFill>
                  <a:srgbClr val="FFFF00"/>
                </a:solidFill>
              </a:rPr>
              <a:t>CURSO INTENSIVO DE NUMEROLOGÍA TÁNTRICA. PRIMER MÓDULO CLASE 3.</a:t>
            </a:r>
          </a:p>
          <a:p>
            <a:pPr marL="0" indent="0">
              <a:buNone/>
            </a:pPr>
            <a:endParaRPr lang="es-ES" sz="44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s-ES" sz="4400" b="1" dirty="0">
                <a:solidFill>
                  <a:srgbClr val="FFFF00"/>
                </a:solidFill>
              </a:rPr>
              <a:t>Profesor </a:t>
            </a:r>
            <a:r>
              <a:rPr lang="es-ES" sz="4400" b="1" dirty="0" err="1">
                <a:solidFill>
                  <a:srgbClr val="FFFF00"/>
                </a:solidFill>
              </a:rPr>
              <a:t>Gurudarshan</a:t>
            </a:r>
            <a:r>
              <a:rPr lang="es-ES" sz="4400" b="1" dirty="0">
                <a:solidFill>
                  <a:srgbClr val="FFFF00"/>
                </a:solidFill>
              </a:rPr>
              <a:t> Singh.</a:t>
            </a:r>
            <a:endParaRPr lang="es-MX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27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1583ED-8F68-C93E-6D4D-EDB54B33A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537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EL ROL DE TANTRA, YOGA Y RELIGIÓN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81F17B-1E8D-310E-A68A-884A32FF6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591" y="1508384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Mientras que tantra se avoca al conocimiento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y explicación de la naturaleza del cosmos, sus partes y manifestaciones, la teoría y práctica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de yoga implica sobre todo la disciplina que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es necesaria para el trabajo de liberación.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Por su lado la religión cumple un papel de tipo ritual a fin de establecer un orden moral en las diversas culturas y comunidades humanas.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67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F0EBD-7562-095B-0CFE-26576D2B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CUATRO RAMAS DEL YOGA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277505-E10A-C567-3228-063303643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Dentro de la extensa gama de conocimientos yóguicos cabe una clasificación principal referente a cuatro sendas o tipos básicos considerados fundamentales en yoga; </a:t>
            </a:r>
          </a:p>
          <a:p>
            <a:pPr marL="0" indent="0">
              <a:buNone/>
            </a:pPr>
            <a:r>
              <a:rPr lang="es-ES" sz="4400" dirty="0" err="1">
                <a:solidFill>
                  <a:srgbClr val="FFFF00"/>
                </a:solidFill>
              </a:rPr>
              <a:t>Bhakti</a:t>
            </a:r>
            <a:r>
              <a:rPr lang="es-ES" sz="4400" dirty="0">
                <a:solidFill>
                  <a:srgbClr val="FFFF00"/>
                </a:solidFill>
              </a:rPr>
              <a:t> yoga, Karma yoga, </a:t>
            </a:r>
            <a:r>
              <a:rPr lang="es-ES" sz="4400" dirty="0" err="1">
                <a:solidFill>
                  <a:srgbClr val="FFFF00"/>
                </a:solidFill>
              </a:rPr>
              <a:t>Gnani</a:t>
            </a:r>
            <a:r>
              <a:rPr lang="es-ES" sz="4400" dirty="0">
                <a:solidFill>
                  <a:srgbClr val="FFFF00"/>
                </a:solidFill>
              </a:rPr>
              <a:t> yoga,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Raja yoga.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93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483744E-D798-A8CA-9446-3889F1091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254" y="703262"/>
            <a:ext cx="7033491" cy="526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23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429030D-3CB9-FC9B-ABCD-978F536F7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046" y="158435"/>
            <a:ext cx="7063908" cy="654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2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CC3927-801B-5662-634F-503773CFA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212" y="704850"/>
            <a:ext cx="7267575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90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61636F-0C57-C593-A50A-ACEB16FB6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89" y="679269"/>
            <a:ext cx="9428622" cy="530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33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B8FB5D4-B776-D1B0-49DE-F1216C248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801" y="972728"/>
            <a:ext cx="8772398" cy="491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27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7E82597-CFF6-F4E3-B062-9A23034DD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942" y="829559"/>
            <a:ext cx="9118115" cy="485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55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9CA73-D6E4-C5B0-A0BD-5489ECF0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EL SENDERO DEL YOGA ÓCTUPLE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157A58-0A2A-4A4B-6844-D2B51B527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El gran estudioso </a:t>
            </a:r>
            <a:r>
              <a:rPr lang="es-ES" sz="4400" dirty="0" err="1">
                <a:solidFill>
                  <a:srgbClr val="FFFF00"/>
                </a:solidFill>
              </a:rPr>
              <a:t>Patanjali</a:t>
            </a:r>
            <a:r>
              <a:rPr lang="es-ES" sz="4400" dirty="0">
                <a:solidFill>
                  <a:srgbClr val="FFFF00"/>
                </a:solidFill>
              </a:rPr>
              <a:t> estableció para el Raja yoga un método de ocho etapas:</a:t>
            </a:r>
          </a:p>
          <a:p>
            <a:pPr marL="0" indent="0">
              <a:buNone/>
            </a:pPr>
            <a:r>
              <a:rPr lang="es-ES" sz="4400" i="1" dirty="0">
                <a:solidFill>
                  <a:srgbClr val="FFFF00"/>
                </a:solidFill>
              </a:rPr>
              <a:t>YAMAS, NIYAMAS, ASANAS, PRANAYAMA, PRATYAHARA, DHARANA, DHYANA Y SAMADHI.</a:t>
            </a:r>
            <a:endParaRPr lang="es-MX" sz="4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276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6544F2C-096A-B4E9-CFC6-552596F828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9"/>
          <a:stretch/>
        </p:blipFill>
        <p:spPr>
          <a:xfrm>
            <a:off x="2881604" y="331237"/>
            <a:ext cx="6428792" cy="619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92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00D71-1948-356D-169C-68C0EC0BD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s-ES" b="1" i="1" dirty="0">
                <a:solidFill>
                  <a:srgbClr val="FFFF00"/>
                </a:solidFill>
              </a:rPr>
              <a:t>YAMAS</a:t>
            </a:r>
            <a:endParaRPr lang="es-MX" b="1" i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44D07F-1DB9-448C-8EDE-336637BDE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704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i="1" dirty="0" err="1">
                <a:solidFill>
                  <a:srgbClr val="FFFF00"/>
                </a:solidFill>
              </a:rPr>
              <a:t>Yama</a:t>
            </a:r>
            <a:r>
              <a:rPr lang="es-ES" sz="4400" i="1" dirty="0">
                <a:solidFill>
                  <a:srgbClr val="FFFF00"/>
                </a:solidFill>
              </a:rPr>
              <a:t> </a:t>
            </a:r>
            <a:r>
              <a:rPr lang="es-ES" sz="4400" dirty="0">
                <a:solidFill>
                  <a:srgbClr val="FFFF00"/>
                </a:solidFill>
              </a:rPr>
              <a:t>significa </a:t>
            </a:r>
            <a:r>
              <a:rPr lang="es-ES" sz="4400" b="1" dirty="0">
                <a:solidFill>
                  <a:srgbClr val="FFFF00"/>
                </a:solidFill>
              </a:rPr>
              <a:t>abstinencia o actitud a evitar</a:t>
            </a:r>
            <a:r>
              <a:rPr lang="es-ES" sz="4400" dirty="0">
                <a:solidFill>
                  <a:srgbClr val="FFFF00"/>
                </a:solidFill>
              </a:rPr>
              <a:t>. Implica </a:t>
            </a:r>
            <a:r>
              <a:rPr lang="es-ES" sz="4400" dirty="0" err="1">
                <a:solidFill>
                  <a:srgbClr val="FFFF00"/>
                </a:solidFill>
              </a:rPr>
              <a:t>auto-control</a:t>
            </a:r>
            <a:r>
              <a:rPr lang="es-ES" sz="4400" dirty="0">
                <a:solidFill>
                  <a:srgbClr val="FFFF00"/>
                </a:solidFill>
              </a:rPr>
              <a:t>. Hay cinco </a:t>
            </a:r>
            <a:r>
              <a:rPr lang="es-ES" sz="4400" dirty="0" err="1">
                <a:solidFill>
                  <a:srgbClr val="FFFF00"/>
                </a:solidFill>
              </a:rPr>
              <a:t>yamas</a:t>
            </a:r>
            <a:r>
              <a:rPr lang="es-ES" sz="4400" dirty="0">
                <a:solidFill>
                  <a:srgbClr val="FFFF00"/>
                </a:solidFill>
              </a:rPr>
              <a:t>: </a:t>
            </a:r>
            <a:r>
              <a:rPr lang="es-ES" sz="4400" i="1" dirty="0">
                <a:solidFill>
                  <a:srgbClr val="FFFF00"/>
                </a:solidFill>
              </a:rPr>
              <a:t>AHIMSA </a:t>
            </a:r>
            <a:r>
              <a:rPr lang="es-ES" sz="4400" dirty="0">
                <a:solidFill>
                  <a:srgbClr val="FFFF00"/>
                </a:solidFill>
              </a:rPr>
              <a:t>(no violencia); significa</a:t>
            </a:r>
            <a:r>
              <a:rPr lang="es-ES" sz="4400" i="1" dirty="0">
                <a:solidFill>
                  <a:srgbClr val="FFFF00"/>
                </a:solidFill>
              </a:rPr>
              <a:t> “</a:t>
            </a:r>
            <a:r>
              <a:rPr lang="es-ES" sz="4400" dirty="0">
                <a:solidFill>
                  <a:srgbClr val="FFFF00"/>
                </a:solidFill>
              </a:rPr>
              <a:t>no dañar”. </a:t>
            </a:r>
            <a:r>
              <a:rPr lang="es-ES" sz="4400" i="1" dirty="0">
                <a:solidFill>
                  <a:srgbClr val="FFFF00"/>
                </a:solidFill>
              </a:rPr>
              <a:t>SATYA </a:t>
            </a:r>
            <a:r>
              <a:rPr lang="es-ES" sz="4400" dirty="0">
                <a:solidFill>
                  <a:srgbClr val="FFFF00"/>
                </a:solidFill>
              </a:rPr>
              <a:t>(veracidad); no mentir ni engañar. </a:t>
            </a:r>
            <a:r>
              <a:rPr lang="es-ES" sz="4400" i="1" dirty="0">
                <a:solidFill>
                  <a:srgbClr val="FFFF00"/>
                </a:solidFill>
              </a:rPr>
              <a:t>ASTEYA </a:t>
            </a:r>
            <a:r>
              <a:rPr lang="es-ES" sz="4400" dirty="0">
                <a:solidFill>
                  <a:srgbClr val="FFFF00"/>
                </a:solidFill>
              </a:rPr>
              <a:t>(no robar); no apropiarse de lo ajeno. </a:t>
            </a:r>
            <a:r>
              <a:rPr lang="es-ES" sz="4400" i="1" dirty="0">
                <a:solidFill>
                  <a:srgbClr val="FFFF00"/>
                </a:solidFill>
              </a:rPr>
              <a:t>BRAHMACARYA </a:t>
            </a:r>
            <a:r>
              <a:rPr lang="es-ES" sz="4400" dirty="0">
                <a:solidFill>
                  <a:srgbClr val="FFFF00"/>
                </a:solidFill>
              </a:rPr>
              <a:t>(celibato); no disipar energía. </a:t>
            </a:r>
            <a:r>
              <a:rPr lang="es-ES" sz="4400" i="1" dirty="0">
                <a:solidFill>
                  <a:srgbClr val="FFFF00"/>
                </a:solidFill>
              </a:rPr>
              <a:t>APARIGRAHA </a:t>
            </a:r>
            <a:r>
              <a:rPr lang="es-ES" sz="4400" dirty="0">
                <a:solidFill>
                  <a:srgbClr val="FFFF00"/>
                </a:solidFill>
              </a:rPr>
              <a:t>(renuncia); no tener de más.</a:t>
            </a:r>
            <a:endParaRPr lang="es-MX" sz="4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2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0246A-8A92-7964-372E-71BDB37D6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ES" b="1" i="1" dirty="0">
                <a:solidFill>
                  <a:srgbClr val="FFFF00"/>
                </a:solidFill>
              </a:rPr>
              <a:t>NIYAMAS</a:t>
            </a:r>
            <a:endParaRPr lang="es-MX" b="1" i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E51784-384B-C583-D9D0-DD58E9126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i="1" dirty="0" err="1">
                <a:solidFill>
                  <a:srgbClr val="FFFF00"/>
                </a:solidFill>
              </a:rPr>
              <a:t>Niyama</a:t>
            </a:r>
            <a:r>
              <a:rPr lang="es-ES" sz="4400" i="1" dirty="0">
                <a:solidFill>
                  <a:srgbClr val="FFFF00"/>
                </a:solidFill>
              </a:rPr>
              <a:t> significa </a:t>
            </a:r>
            <a:r>
              <a:rPr lang="es-ES" sz="4400" b="1" dirty="0">
                <a:solidFill>
                  <a:srgbClr val="FFFF00"/>
                </a:solidFill>
              </a:rPr>
              <a:t>observancia o conducta</a:t>
            </a:r>
            <a:r>
              <a:rPr lang="es-ES" sz="4400" dirty="0">
                <a:solidFill>
                  <a:srgbClr val="FFFF00"/>
                </a:solidFill>
              </a:rPr>
              <a:t>. Hay cinco </a:t>
            </a:r>
            <a:r>
              <a:rPr lang="es-ES" sz="4400" dirty="0" err="1">
                <a:solidFill>
                  <a:srgbClr val="FFFF00"/>
                </a:solidFill>
              </a:rPr>
              <a:t>niyamas</a:t>
            </a:r>
            <a:r>
              <a:rPr lang="es-ES" sz="4400" dirty="0">
                <a:solidFill>
                  <a:srgbClr val="FFFF00"/>
                </a:solidFill>
              </a:rPr>
              <a:t> o lineamientos a seguir: </a:t>
            </a:r>
            <a:r>
              <a:rPr lang="es-ES" sz="4400" i="1" dirty="0">
                <a:solidFill>
                  <a:srgbClr val="FFFF00"/>
                </a:solidFill>
              </a:rPr>
              <a:t>SAUCHA </a:t>
            </a:r>
            <a:r>
              <a:rPr lang="es-ES" sz="4400" dirty="0">
                <a:solidFill>
                  <a:srgbClr val="FFFF00"/>
                </a:solidFill>
              </a:rPr>
              <a:t>(pureza); limpieza corporal y mental. </a:t>
            </a:r>
            <a:r>
              <a:rPr lang="es-ES" sz="4400" i="1" dirty="0">
                <a:solidFill>
                  <a:srgbClr val="FFFF00"/>
                </a:solidFill>
              </a:rPr>
              <a:t>SANTOSHA </a:t>
            </a:r>
            <a:r>
              <a:rPr lang="es-ES" sz="4400" dirty="0">
                <a:solidFill>
                  <a:srgbClr val="FFFF00"/>
                </a:solidFill>
              </a:rPr>
              <a:t>(contentamiento); moderación. </a:t>
            </a:r>
            <a:r>
              <a:rPr lang="es-ES" sz="4400" i="1" dirty="0">
                <a:solidFill>
                  <a:srgbClr val="FFFF00"/>
                </a:solidFill>
              </a:rPr>
              <a:t>TAPAS </a:t>
            </a:r>
            <a:r>
              <a:rPr lang="es-ES" sz="4400" dirty="0">
                <a:solidFill>
                  <a:srgbClr val="FFFF00"/>
                </a:solidFill>
              </a:rPr>
              <a:t>(austeridad); rigor, calor del ejercicio. </a:t>
            </a:r>
            <a:r>
              <a:rPr lang="es-ES" sz="4400" i="1" dirty="0">
                <a:solidFill>
                  <a:srgbClr val="FFFF00"/>
                </a:solidFill>
              </a:rPr>
              <a:t>SVADHYAYA </a:t>
            </a:r>
            <a:r>
              <a:rPr lang="es-ES" sz="4400" dirty="0">
                <a:solidFill>
                  <a:srgbClr val="FFFF00"/>
                </a:solidFill>
              </a:rPr>
              <a:t>(auto observación); vigilancia. </a:t>
            </a:r>
            <a:r>
              <a:rPr lang="es-ES" sz="4400" i="1" dirty="0">
                <a:solidFill>
                  <a:srgbClr val="FFFF00"/>
                </a:solidFill>
              </a:rPr>
              <a:t>ISHTVARA PRANIDHANA </a:t>
            </a:r>
            <a:r>
              <a:rPr lang="es-ES" sz="4400" dirty="0">
                <a:solidFill>
                  <a:srgbClr val="FFFF00"/>
                </a:solidFill>
              </a:rPr>
              <a:t>(devoción por Dios). </a:t>
            </a:r>
            <a:endParaRPr lang="es-MX" sz="4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645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0D02D-992C-EAF5-A0FC-CB3C22663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19" y="83024"/>
            <a:ext cx="10445885" cy="1325563"/>
          </a:xfrm>
        </p:spPr>
        <p:txBody>
          <a:bodyPr/>
          <a:lstStyle/>
          <a:p>
            <a:r>
              <a:rPr lang="es-ES" b="1" i="1" dirty="0">
                <a:solidFill>
                  <a:srgbClr val="FFFF00"/>
                </a:solidFill>
              </a:rPr>
              <a:t>ASANAS</a:t>
            </a:r>
            <a:endParaRPr lang="es-MX" b="1" i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989CC3-69E6-B390-E62A-89B0DBDD9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161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i="1" dirty="0">
                <a:solidFill>
                  <a:srgbClr val="FFFF00"/>
                </a:solidFill>
              </a:rPr>
              <a:t>Asana </a:t>
            </a:r>
            <a:r>
              <a:rPr lang="es-ES" sz="4400" dirty="0">
                <a:solidFill>
                  <a:srgbClr val="FFFF00"/>
                </a:solidFill>
              </a:rPr>
              <a:t>significa </a:t>
            </a:r>
            <a:r>
              <a:rPr lang="es-ES" sz="4400" b="1" dirty="0">
                <a:solidFill>
                  <a:srgbClr val="FFFF00"/>
                </a:solidFill>
              </a:rPr>
              <a:t>“asentamiento”</a:t>
            </a:r>
            <a:r>
              <a:rPr lang="es-ES" sz="4400" dirty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Se refiere a la práctica del yoga clásico, donde el estudiante adopta diversas posturas estáticas. Cualquier posición del cuerpo que pueda sostenerse sin moverse, sin esfuerzo, sin sufrimiento innecesario es una asana.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602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D73797A-D3A5-AC53-40A6-ACDD4ECA68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96" r="13655" b="6786"/>
          <a:stretch/>
        </p:blipFill>
        <p:spPr>
          <a:xfrm>
            <a:off x="691628" y="247514"/>
            <a:ext cx="4795934" cy="31814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3C93D73-4F4E-AB7B-0641-61C793B630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53" b="5183"/>
          <a:stretch/>
        </p:blipFill>
        <p:spPr>
          <a:xfrm>
            <a:off x="6187658" y="247514"/>
            <a:ext cx="5295215" cy="269162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7A1999C-9FD4-85C6-8E78-661D51460A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19" r="3201" b="23887"/>
          <a:stretch/>
        </p:blipFill>
        <p:spPr>
          <a:xfrm>
            <a:off x="691628" y="3775443"/>
            <a:ext cx="4813433" cy="274296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E28E6BD-761A-C167-EEF0-75EE6651DB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81"/>
          <a:stretch/>
        </p:blipFill>
        <p:spPr>
          <a:xfrm>
            <a:off x="6187657" y="3268520"/>
            <a:ext cx="5295215" cy="324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39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D993433-354F-ED87-5E80-2CEE6F22BC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9" t="6386"/>
          <a:stretch/>
        </p:blipFill>
        <p:spPr>
          <a:xfrm>
            <a:off x="6736297" y="296141"/>
            <a:ext cx="4444156" cy="281539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DA16E59-3ADC-2CF4-D6A0-B106CDD007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34" t="4302" r="4299" b="6845"/>
          <a:stretch/>
        </p:blipFill>
        <p:spPr>
          <a:xfrm>
            <a:off x="1011547" y="296141"/>
            <a:ext cx="4663844" cy="323238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960FB93-0805-94DF-54CD-5D76D54D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53" t="5498" r="2633" b="1347"/>
          <a:stretch/>
        </p:blipFill>
        <p:spPr>
          <a:xfrm>
            <a:off x="6736297" y="3480541"/>
            <a:ext cx="4441372" cy="308131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CAF205A-223A-9D3D-7E0D-38972329C1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45" b="5745"/>
          <a:stretch/>
        </p:blipFill>
        <p:spPr>
          <a:xfrm>
            <a:off x="1011547" y="3844091"/>
            <a:ext cx="4663844" cy="271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33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0B9CD65-53E8-28B5-4942-16F55505F0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28" t="12088" r="15737"/>
          <a:stretch/>
        </p:blipFill>
        <p:spPr>
          <a:xfrm>
            <a:off x="531843" y="484274"/>
            <a:ext cx="4217437" cy="57103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E3E66D7-BCAB-013B-46BE-FDB4D36AD1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90" r="13489"/>
          <a:stretch/>
        </p:blipFill>
        <p:spPr>
          <a:xfrm>
            <a:off x="5265575" y="484274"/>
            <a:ext cx="2565920" cy="57002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5E82A9-857A-8A1F-40D7-15533EFF87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74" t="4010" r="6917"/>
          <a:stretch/>
        </p:blipFill>
        <p:spPr>
          <a:xfrm>
            <a:off x="8347790" y="484274"/>
            <a:ext cx="3312367" cy="57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8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D0DCCE-6A59-EFEA-AF17-7C6ADB5F7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602" y="662473"/>
            <a:ext cx="7134795" cy="532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87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A45C4F-26B4-E75A-4E8F-A31C0DAC2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207"/>
            <a:ext cx="10515600" cy="1325563"/>
          </a:xfrm>
        </p:spPr>
        <p:txBody>
          <a:bodyPr/>
          <a:lstStyle/>
          <a:p>
            <a:r>
              <a:rPr lang="es-ES" b="1" i="1" dirty="0">
                <a:solidFill>
                  <a:srgbClr val="FFFF00"/>
                </a:solidFill>
              </a:rPr>
              <a:t>PRANAYAMA</a:t>
            </a:r>
            <a:endParaRPr lang="es-MX" b="1" i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A0B355-958A-FEBD-BE52-6E7393F65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01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i="1" dirty="0" err="1">
                <a:solidFill>
                  <a:srgbClr val="FFFF00"/>
                </a:solidFill>
              </a:rPr>
              <a:t>Pranayama</a:t>
            </a:r>
            <a:r>
              <a:rPr lang="es-ES" sz="4400" i="1" dirty="0">
                <a:solidFill>
                  <a:srgbClr val="FFFF00"/>
                </a:solidFill>
              </a:rPr>
              <a:t> </a:t>
            </a:r>
            <a:r>
              <a:rPr lang="es-ES" sz="4400" dirty="0">
                <a:solidFill>
                  <a:srgbClr val="FFFF00"/>
                </a:solidFill>
              </a:rPr>
              <a:t>significa</a:t>
            </a:r>
            <a:r>
              <a:rPr lang="es-ES" sz="4400" i="1" dirty="0">
                <a:solidFill>
                  <a:srgbClr val="FFFF00"/>
                </a:solidFill>
              </a:rPr>
              <a:t> </a:t>
            </a:r>
            <a:r>
              <a:rPr lang="es-ES" sz="4400" b="1" dirty="0">
                <a:solidFill>
                  <a:srgbClr val="FFFF00"/>
                </a:solidFill>
              </a:rPr>
              <a:t>“control de la energía vital”</a:t>
            </a:r>
            <a:r>
              <a:rPr lang="es-ES" sz="4400" dirty="0">
                <a:solidFill>
                  <a:srgbClr val="FFFF00"/>
                </a:solidFill>
              </a:rPr>
              <a:t>. Refiere al dominio (manejo) voluntario o consciente de la función respiratoria.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Existen diversos métodos de </a:t>
            </a:r>
            <a:r>
              <a:rPr lang="es-ES" sz="4400" dirty="0" err="1">
                <a:solidFill>
                  <a:srgbClr val="FFFF00"/>
                </a:solidFill>
              </a:rPr>
              <a:t>pranayama</a:t>
            </a:r>
            <a:r>
              <a:rPr lang="es-ES" sz="4400" dirty="0">
                <a:solidFill>
                  <a:srgbClr val="FFFF00"/>
                </a:solidFill>
              </a:rPr>
              <a:t>.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Su práctica produce efectos muy específicos en la función de órganos y sistemas.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394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9EBA004-997F-A8BC-0C3A-9CE93AF63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94"/>
          <a:stretch/>
        </p:blipFill>
        <p:spPr>
          <a:xfrm>
            <a:off x="631371" y="265585"/>
            <a:ext cx="3754214" cy="30482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D822072-63FF-29B0-ECD8-ED56D454C3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75"/>
          <a:stretch/>
        </p:blipFill>
        <p:spPr>
          <a:xfrm>
            <a:off x="4956184" y="265585"/>
            <a:ext cx="2145892" cy="30498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C7DB69E-E965-8EF8-2447-97034C32B2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969"/>
          <a:stretch/>
        </p:blipFill>
        <p:spPr>
          <a:xfrm>
            <a:off x="7672675" y="265585"/>
            <a:ext cx="3887954" cy="30482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650456A-A24C-A73C-201E-3E0CAEF84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71" y="3542560"/>
            <a:ext cx="4988068" cy="304826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A5FBE7C-E10B-A7EE-751A-D5A47FC59E7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141" b="5622"/>
          <a:stretch/>
        </p:blipFill>
        <p:spPr>
          <a:xfrm>
            <a:off x="6319301" y="3542559"/>
            <a:ext cx="5241328" cy="30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92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654E3C-8E47-7EA2-BBB7-7B66F0690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es-ES" b="1" i="1" dirty="0">
                <a:solidFill>
                  <a:srgbClr val="FFFF00"/>
                </a:solidFill>
              </a:rPr>
              <a:t>PRATYAHARA</a:t>
            </a:r>
            <a:endParaRPr lang="es-MX" b="1" i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056045-9F2C-7435-6BD0-88E4AAF67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402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i="1" dirty="0" err="1">
                <a:solidFill>
                  <a:srgbClr val="FFFF00"/>
                </a:solidFill>
              </a:rPr>
              <a:t>Pratyahara</a:t>
            </a:r>
            <a:r>
              <a:rPr lang="es-ES" sz="4400" i="1" dirty="0">
                <a:solidFill>
                  <a:srgbClr val="FFFF00"/>
                </a:solidFill>
              </a:rPr>
              <a:t> </a:t>
            </a:r>
            <a:r>
              <a:rPr lang="es-ES" sz="4400" dirty="0">
                <a:solidFill>
                  <a:srgbClr val="FFFF00"/>
                </a:solidFill>
              </a:rPr>
              <a:t>significa </a:t>
            </a:r>
            <a:r>
              <a:rPr lang="es-ES" sz="4400" b="1" dirty="0">
                <a:solidFill>
                  <a:srgbClr val="FFFF00"/>
                </a:solidFill>
              </a:rPr>
              <a:t>“sujetar los sentidos”. </a:t>
            </a:r>
            <a:r>
              <a:rPr lang="es-ES" sz="4400" dirty="0">
                <a:solidFill>
                  <a:srgbClr val="FFFF00"/>
                </a:solidFill>
              </a:rPr>
              <a:t>Implica el arte de redireccionar las facultades </a:t>
            </a:r>
            <a:r>
              <a:rPr lang="es-ES" sz="4400" dirty="0" err="1">
                <a:solidFill>
                  <a:srgbClr val="FFFF00"/>
                </a:solidFill>
              </a:rPr>
              <a:t>exteriorizantes</a:t>
            </a:r>
            <a:r>
              <a:rPr lang="es-ES" sz="4400" dirty="0">
                <a:solidFill>
                  <a:srgbClr val="FFFF00"/>
                </a:solidFill>
              </a:rPr>
              <a:t> (percepciones sensoriales).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Al dirigir la atención hacia dentro se procura una interiorización de los sentidos.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Tal efecto también incluye a la mente.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741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8E77219-E594-2D6D-8F3E-62140D548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80" y="380736"/>
            <a:ext cx="5503125" cy="3668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C9EBBA3-365D-BB96-68DB-4EEB068B9D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81" t="13751" r="6830"/>
          <a:stretch/>
        </p:blipFill>
        <p:spPr>
          <a:xfrm>
            <a:off x="6232074" y="2327260"/>
            <a:ext cx="5573685" cy="411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36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97BE52-402F-700F-61C7-3DFF72D2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i="1" dirty="0">
                <a:solidFill>
                  <a:srgbClr val="FFFF00"/>
                </a:solidFill>
              </a:rPr>
              <a:t>DHARANA</a:t>
            </a:r>
            <a:endParaRPr lang="es-MX" b="1" i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26AFF2-C0C0-9073-71B3-E6113444A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i="1" dirty="0" err="1">
                <a:solidFill>
                  <a:srgbClr val="FFFF00"/>
                </a:solidFill>
              </a:rPr>
              <a:t>Dharana</a:t>
            </a:r>
            <a:r>
              <a:rPr lang="es-ES" sz="4400" i="1" dirty="0">
                <a:solidFill>
                  <a:srgbClr val="FFFF00"/>
                </a:solidFill>
              </a:rPr>
              <a:t> </a:t>
            </a:r>
            <a:r>
              <a:rPr lang="es-ES" sz="4400" dirty="0">
                <a:solidFill>
                  <a:srgbClr val="FFFF00"/>
                </a:solidFill>
              </a:rPr>
              <a:t>significa </a:t>
            </a:r>
            <a:r>
              <a:rPr lang="es-ES" sz="4400" b="1" dirty="0">
                <a:solidFill>
                  <a:srgbClr val="FFFF00"/>
                </a:solidFill>
              </a:rPr>
              <a:t>concentración.</a:t>
            </a:r>
            <a:endParaRPr lang="es-ES" sz="44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Es la acción de enfocar la atención a la altura y al frente de los ojos (cerrados).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Proceso que es indispensable para la práctica de la meditación auténtica.  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066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22D1BD0-56B2-ECC6-CBB6-88B2D38275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94" b="6642"/>
          <a:stretch/>
        </p:blipFill>
        <p:spPr>
          <a:xfrm>
            <a:off x="180392" y="158619"/>
            <a:ext cx="5166564" cy="64941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586D7A6-F95E-0393-3314-6EF5708552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96" t="6554" r="14795"/>
          <a:stretch/>
        </p:blipFill>
        <p:spPr>
          <a:xfrm>
            <a:off x="5450119" y="158619"/>
            <a:ext cx="2789854" cy="335902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937DC43-64B6-7C41-397D-C636B1466E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34" r="9026"/>
          <a:stretch/>
        </p:blipFill>
        <p:spPr>
          <a:xfrm>
            <a:off x="8232710" y="158619"/>
            <a:ext cx="3778898" cy="335450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93C9FAF-5AD2-1D3E-A19B-C8830D7AD0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219" r="5437" b="681"/>
          <a:stretch/>
        </p:blipFill>
        <p:spPr>
          <a:xfrm>
            <a:off x="6574549" y="3614016"/>
            <a:ext cx="4631516" cy="303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0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33300F-2F91-B304-0C20-65A21C89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i="1" dirty="0">
                <a:solidFill>
                  <a:srgbClr val="FFFF00"/>
                </a:solidFill>
              </a:rPr>
              <a:t>DHYANA</a:t>
            </a:r>
            <a:endParaRPr lang="es-MX" b="1" i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BA58C4-BBE8-8772-5BCE-F5259FB21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i="1" dirty="0" err="1">
                <a:solidFill>
                  <a:srgbClr val="FFFF00"/>
                </a:solidFill>
              </a:rPr>
              <a:t>Dhyana</a:t>
            </a:r>
            <a:r>
              <a:rPr lang="es-ES" sz="4400" i="1" dirty="0">
                <a:solidFill>
                  <a:srgbClr val="FFFF00"/>
                </a:solidFill>
              </a:rPr>
              <a:t> </a:t>
            </a:r>
            <a:r>
              <a:rPr lang="es-ES" sz="4400" dirty="0">
                <a:solidFill>
                  <a:srgbClr val="FFFF00"/>
                </a:solidFill>
              </a:rPr>
              <a:t>significa</a:t>
            </a:r>
            <a:r>
              <a:rPr lang="es-ES" sz="4400" b="1" dirty="0">
                <a:solidFill>
                  <a:srgbClr val="FFFF00"/>
                </a:solidFill>
              </a:rPr>
              <a:t> contemplación, meditación</a:t>
            </a:r>
            <a:r>
              <a:rPr lang="es-ES" sz="4400" dirty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Se refiere al punto de ver o contemplar la luz  que se encuentra brillando en nuestro propio interior. Es la meditación propiamente dicha,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Dicha luz es denominada </a:t>
            </a:r>
            <a:r>
              <a:rPr lang="es-ES" sz="4400" b="1" i="1" dirty="0" err="1">
                <a:solidFill>
                  <a:srgbClr val="FFFF00"/>
                </a:solidFill>
              </a:rPr>
              <a:t>Jyoti</a:t>
            </a:r>
            <a:r>
              <a:rPr lang="es-ES" sz="4400" b="1" i="1" dirty="0">
                <a:solidFill>
                  <a:srgbClr val="FFFF00"/>
                </a:solidFill>
              </a:rPr>
              <a:t>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95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6A5019D-54AA-0842-82FB-3970DFC1CB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09" r="11756"/>
          <a:stretch/>
        </p:blipFill>
        <p:spPr>
          <a:xfrm>
            <a:off x="286140" y="254107"/>
            <a:ext cx="5524959" cy="48938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71C16F0-0169-7F75-6415-A1C0EFE6F5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75" r="10717"/>
          <a:stretch/>
        </p:blipFill>
        <p:spPr>
          <a:xfrm>
            <a:off x="6096001" y="1367510"/>
            <a:ext cx="5809860" cy="518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16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E75B83-2A93-4AF1-E0EC-63D626E7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536"/>
            <a:ext cx="10515600" cy="1325563"/>
          </a:xfrm>
        </p:spPr>
        <p:txBody>
          <a:bodyPr/>
          <a:lstStyle/>
          <a:p>
            <a:r>
              <a:rPr lang="es-ES" b="1" i="1" dirty="0">
                <a:solidFill>
                  <a:srgbClr val="FFFF00"/>
                </a:solidFill>
              </a:rPr>
              <a:t>SAMADHI</a:t>
            </a:r>
            <a:endParaRPr lang="es-MX" b="1" i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9955F-5AF6-C506-F0E1-010FA8D58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134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La última etapa del yoga se llama </a:t>
            </a:r>
            <a:r>
              <a:rPr lang="es-ES" sz="4400" i="1" dirty="0" err="1">
                <a:solidFill>
                  <a:srgbClr val="FFFF00"/>
                </a:solidFill>
              </a:rPr>
              <a:t>Samadhi</a:t>
            </a:r>
            <a:r>
              <a:rPr lang="es-ES" sz="4400" i="1" dirty="0">
                <a:solidFill>
                  <a:srgbClr val="FFFF00"/>
                </a:solidFill>
              </a:rPr>
              <a:t>. </a:t>
            </a:r>
            <a:r>
              <a:rPr lang="es-ES" sz="4400" dirty="0">
                <a:solidFill>
                  <a:srgbClr val="FFFF00"/>
                </a:solidFill>
              </a:rPr>
              <a:t>Tiene varios significados; </a:t>
            </a:r>
            <a:r>
              <a:rPr lang="es-ES" sz="4400" b="1" dirty="0">
                <a:solidFill>
                  <a:srgbClr val="FFFF00"/>
                </a:solidFill>
              </a:rPr>
              <a:t>Trascendencia, absorción,</a:t>
            </a:r>
            <a:r>
              <a:rPr lang="es-ES" sz="4400" dirty="0">
                <a:solidFill>
                  <a:srgbClr val="FFFF00"/>
                </a:solidFill>
              </a:rPr>
              <a:t> </a:t>
            </a:r>
            <a:r>
              <a:rPr lang="es-ES" sz="4400" b="1" dirty="0">
                <a:solidFill>
                  <a:srgbClr val="FFFF00"/>
                </a:solidFill>
              </a:rPr>
              <a:t>éxtasis espiritual</a:t>
            </a:r>
            <a:r>
              <a:rPr lang="es-ES" sz="4400" dirty="0">
                <a:solidFill>
                  <a:srgbClr val="FFFF00"/>
                </a:solidFill>
              </a:rPr>
              <a:t> </a:t>
            </a:r>
            <a:r>
              <a:rPr lang="es-ES" sz="4400" b="1" dirty="0">
                <a:solidFill>
                  <a:srgbClr val="FFFF00"/>
                </a:solidFill>
              </a:rPr>
              <a:t>o iluminación.</a:t>
            </a:r>
            <a:endParaRPr lang="es-ES" sz="44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En lo referente al raja yoga es cuando logras la </a:t>
            </a:r>
            <a:r>
              <a:rPr lang="es-ES" sz="4400" b="1" dirty="0">
                <a:solidFill>
                  <a:srgbClr val="FFFF00"/>
                </a:solidFill>
              </a:rPr>
              <a:t>Unión con el Ser interior</a:t>
            </a:r>
            <a:r>
              <a:rPr lang="es-ES" sz="4400" dirty="0">
                <a:solidFill>
                  <a:srgbClr val="FFFF00"/>
                </a:solidFill>
              </a:rPr>
              <a:t>, con tu verdadero yo, con tu esencia.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332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E08781-2BD7-759B-F91F-429B65F25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434" y="0"/>
            <a:ext cx="80991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76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534</Words>
  <Application>Microsoft Office PowerPoint</Application>
  <PresentationFormat>Panorámica</PresentationFormat>
  <Paragraphs>43</Paragraphs>
  <Slides>29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EL ROL DE TANTRA, YOGA Y RELIGIÓN</vt:lpstr>
      <vt:lpstr>CUATRO RAMAS DEL YOGA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SENDERO DEL YOGA ÓCTUPLE</vt:lpstr>
      <vt:lpstr>Presentación de PowerPoint</vt:lpstr>
      <vt:lpstr>YAMAS</vt:lpstr>
      <vt:lpstr>NIYAMAS</vt:lpstr>
      <vt:lpstr>ASANAS</vt:lpstr>
      <vt:lpstr>Presentación de PowerPoint</vt:lpstr>
      <vt:lpstr>Presentación de PowerPoint</vt:lpstr>
      <vt:lpstr>Presentación de PowerPoint</vt:lpstr>
      <vt:lpstr>Presentación de PowerPoint</vt:lpstr>
      <vt:lpstr>PRANAYAMA</vt:lpstr>
      <vt:lpstr>Presentación de PowerPoint</vt:lpstr>
      <vt:lpstr>PRATYAHARA</vt:lpstr>
      <vt:lpstr>Presentación de PowerPoint</vt:lpstr>
      <vt:lpstr>DHARANA</vt:lpstr>
      <vt:lpstr>Presentación de PowerPoint</vt:lpstr>
      <vt:lpstr>DHYANA</vt:lpstr>
      <vt:lpstr>Presentación de PowerPoint</vt:lpstr>
      <vt:lpstr>SAMADHI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Juliux</dc:creator>
  <cp:lastModifiedBy>Juliux</cp:lastModifiedBy>
  <cp:revision>77</cp:revision>
  <dcterms:created xsi:type="dcterms:W3CDTF">2024-08-10T04:33:17Z</dcterms:created>
  <dcterms:modified xsi:type="dcterms:W3CDTF">2024-08-19T00:24:15Z</dcterms:modified>
</cp:coreProperties>
</file>