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59" r:id="rId2"/>
    <p:sldId id="256" r:id="rId3"/>
    <p:sldId id="260" r:id="rId4"/>
    <p:sldId id="331" r:id="rId5"/>
    <p:sldId id="343" r:id="rId6"/>
    <p:sldId id="344" r:id="rId7"/>
    <p:sldId id="352" r:id="rId8"/>
    <p:sldId id="345" r:id="rId9"/>
    <p:sldId id="353" r:id="rId10"/>
    <p:sldId id="346" r:id="rId11"/>
    <p:sldId id="354" r:id="rId12"/>
    <p:sldId id="347" r:id="rId13"/>
    <p:sldId id="355" r:id="rId14"/>
    <p:sldId id="348" r:id="rId15"/>
    <p:sldId id="356" r:id="rId16"/>
    <p:sldId id="350" r:id="rId17"/>
    <p:sldId id="357" r:id="rId18"/>
    <p:sldId id="351" r:id="rId19"/>
    <p:sldId id="358" r:id="rId20"/>
    <p:sldId id="261" r:id="rId21"/>
    <p:sldId id="330" r:id="rId22"/>
    <p:sldId id="314" r:id="rId23"/>
    <p:sldId id="315" r:id="rId24"/>
    <p:sldId id="316" r:id="rId25"/>
    <p:sldId id="332" r:id="rId26"/>
    <p:sldId id="317" r:id="rId27"/>
    <p:sldId id="318" r:id="rId28"/>
    <p:sldId id="319" r:id="rId29"/>
    <p:sldId id="320" r:id="rId30"/>
    <p:sldId id="321" r:id="rId31"/>
    <p:sldId id="341" r:id="rId32"/>
    <p:sldId id="322" r:id="rId33"/>
    <p:sldId id="323" r:id="rId34"/>
    <p:sldId id="324" r:id="rId35"/>
    <p:sldId id="342" r:id="rId36"/>
    <p:sldId id="327" r:id="rId37"/>
    <p:sldId id="325" r:id="rId38"/>
    <p:sldId id="340" r:id="rId39"/>
    <p:sldId id="328" r:id="rId40"/>
    <p:sldId id="326" r:id="rId41"/>
    <p:sldId id="334" r:id="rId42"/>
    <p:sldId id="336" r:id="rId43"/>
    <p:sldId id="335" r:id="rId44"/>
    <p:sldId id="337" r:id="rId45"/>
    <p:sldId id="338" r:id="rId46"/>
    <p:sldId id="339" r:id="rId47"/>
    <p:sldId id="263" r:id="rId48"/>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2" d="100"/>
          <a:sy n="82" d="100"/>
        </p:scale>
        <p:origin x="72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4E96BE-5F75-4544-95A0-56B8FAC75E07}" type="datetimeFigureOut">
              <a:rPr lang="es-MX" smtClean="0"/>
              <a:t>25/08/2024</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49C2C7-2DFB-4D37-84DB-5BE28BF4F665}" type="slidenum">
              <a:rPr lang="es-MX" smtClean="0"/>
              <a:t>‹Nº›</a:t>
            </a:fld>
            <a:endParaRPr lang="es-MX"/>
          </a:p>
        </p:txBody>
      </p:sp>
    </p:spTree>
    <p:extLst>
      <p:ext uri="{BB962C8B-B14F-4D97-AF65-F5344CB8AC3E}">
        <p14:creationId xmlns:p14="http://schemas.microsoft.com/office/powerpoint/2010/main" val="4191274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5549C2C7-2DFB-4D37-84DB-5BE28BF4F665}" type="slidenum">
              <a:rPr lang="es-MX" smtClean="0"/>
              <a:t>36</a:t>
            </a:fld>
            <a:endParaRPr lang="es-MX"/>
          </a:p>
        </p:txBody>
      </p:sp>
    </p:spTree>
    <p:extLst>
      <p:ext uri="{BB962C8B-B14F-4D97-AF65-F5344CB8AC3E}">
        <p14:creationId xmlns:p14="http://schemas.microsoft.com/office/powerpoint/2010/main" val="2953161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F2809D-7643-5DC1-533B-C947BDC544D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D8947A21-77A0-9CB2-61F5-3BD1502111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72EADBEB-1ACE-324C-8BCC-6B2285D7304F}"/>
              </a:ext>
            </a:extLst>
          </p:cNvPr>
          <p:cNvSpPr>
            <a:spLocks noGrp="1"/>
          </p:cNvSpPr>
          <p:nvPr>
            <p:ph type="dt" sz="half" idx="10"/>
          </p:nvPr>
        </p:nvSpPr>
        <p:spPr/>
        <p:txBody>
          <a:bodyPr/>
          <a:lstStyle/>
          <a:p>
            <a:fld id="{0BFA1A67-77CA-43D9-A2A4-EE2C8107A470}" type="datetimeFigureOut">
              <a:rPr lang="es-MX" smtClean="0"/>
              <a:t>25/08/2024</a:t>
            </a:fld>
            <a:endParaRPr lang="es-MX"/>
          </a:p>
        </p:txBody>
      </p:sp>
      <p:sp>
        <p:nvSpPr>
          <p:cNvPr id="5" name="Marcador de pie de página 4">
            <a:extLst>
              <a:ext uri="{FF2B5EF4-FFF2-40B4-BE49-F238E27FC236}">
                <a16:creationId xmlns:a16="http://schemas.microsoft.com/office/drawing/2014/main" id="{2D3EED6F-72D4-99C4-9236-D865E8AE8BA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2F9FEF7-BBD2-060D-0A6E-F1A21DA2F5D0}"/>
              </a:ext>
            </a:extLst>
          </p:cNvPr>
          <p:cNvSpPr>
            <a:spLocks noGrp="1"/>
          </p:cNvSpPr>
          <p:nvPr>
            <p:ph type="sldNum" sz="quarter" idx="12"/>
          </p:nvPr>
        </p:nvSpPr>
        <p:spPr/>
        <p:txBody>
          <a:bodyPr/>
          <a:lstStyle/>
          <a:p>
            <a:fld id="{04716213-0D95-4CF0-B195-53D421CD1BD1}" type="slidenum">
              <a:rPr lang="es-MX" smtClean="0"/>
              <a:t>‹Nº›</a:t>
            </a:fld>
            <a:endParaRPr lang="es-MX"/>
          </a:p>
        </p:txBody>
      </p:sp>
    </p:spTree>
    <p:extLst>
      <p:ext uri="{BB962C8B-B14F-4D97-AF65-F5344CB8AC3E}">
        <p14:creationId xmlns:p14="http://schemas.microsoft.com/office/powerpoint/2010/main" val="3488998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39AE57-DCEB-4CFF-40D8-E118F297A1F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ABE1CCC-D8DF-161D-E8EA-70278993FE9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F9DB6B88-15A7-321D-3D13-BEF2FD01FA0C}"/>
              </a:ext>
            </a:extLst>
          </p:cNvPr>
          <p:cNvSpPr>
            <a:spLocks noGrp="1"/>
          </p:cNvSpPr>
          <p:nvPr>
            <p:ph type="dt" sz="half" idx="10"/>
          </p:nvPr>
        </p:nvSpPr>
        <p:spPr/>
        <p:txBody>
          <a:bodyPr/>
          <a:lstStyle/>
          <a:p>
            <a:fld id="{0BFA1A67-77CA-43D9-A2A4-EE2C8107A470}" type="datetimeFigureOut">
              <a:rPr lang="es-MX" smtClean="0"/>
              <a:t>25/08/2024</a:t>
            </a:fld>
            <a:endParaRPr lang="es-MX"/>
          </a:p>
        </p:txBody>
      </p:sp>
      <p:sp>
        <p:nvSpPr>
          <p:cNvPr id="5" name="Marcador de pie de página 4">
            <a:extLst>
              <a:ext uri="{FF2B5EF4-FFF2-40B4-BE49-F238E27FC236}">
                <a16:creationId xmlns:a16="http://schemas.microsoft.com/office/drawing/2014/main" id="{C220DD4E-63D3-0046-F3BA-1FA1D469586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DB4B1E6-44F1-F291-0FED-99BF45D8F40A}"/>
              </a:ext>
            </a:extLst>
          </p:cNvPr>
          <p:cNvSpPr>
            <a:spLocks noGrp="1"/>
          </p:cNvSpPr>
          <p:nvPr>
            <p:ph type="sldNum" sz="quarter" idx="12"/>
          </p:nvPr>
        </p:nvSpPr>
        <p:spPr/>
        <p:txBody>
          <a:bodyPr/>
          <a:lstStyle/>
          <a:p>
            <a:fld id="{04716213-0D95-4CF0-B195-53D421CD1BD1}" type="slidenum">
              <a:rPr lang="es-MX" smtClean="0"/>
              <a:t>‹Nº›</a:t>
            </a:fld>
            <a:endParaRPr lang="es-MX"/>
          </a:p>
        </p:txBody>
      </p:sp>
    </p:spTree>
    <p:extLst>
      <p:ext uri="{BB962C8B-B14F-4D97-AF65-F5344CB8AC3E}">
        <p14:creationId xmlns:p14="http://schemas.microsoft.com/office/powerpoint/2010/main" val="1620304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F62C54-EACE-194A-E97F-AC61D8CF0DD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5A9F4E8-CF71-EB51-C601-355DB08937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E61A933-19C6-E4D9-01A0-D6755E919DC8}"/>
              </a:ext>
            </a:extLst>
          </p:cNvPr>
          <p:cNvSpPr>
            <a:spLocks noGrp="1"/>
          </p:cNvSpPr>
          <p:nvPr>
            <p:ph type="dt" sz="half" idx="10"/>
          </p:nvPr>
        </p:nvSpPr>
        <p:spPr/>
        <p:txBody>
          <a:bodyPr/>
          <a:lstStyle/>
          <a:p>
            <a:fld id="{0BFA1A67-77CA-43D9-A2A4-EE2C8107A470}" type="datetimeFigureOut">
              <a:rPr lang="es-MX" smtClean="0"/>
              <a:t>25/08/2024</a:t>
            </a:fld>
            <a:endParaRPr lang="es-MX"/>
          </a:p>
        </p:txBody>
      </p:sp>
      <p:sp>
        <p:nvSpPr>
          <p:cNvPr id="5" name="Marcador de pie de página 4">
            <a:extLst>
              <a:ext uri="{FF2B5EF4-FFF2-40B4-BE49-F238E27FC236}">
                <a16:creationId xmlns:a16="http://schemas.microsoft.com/office/drawing/2014/main" id="{CB7ACE19-7AF3-D2F8-3120-73A6ED4665D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30FDF24-6BD5-21EC-A640-D5ACB8A8B800}"/>
              </a:ext>
            </a:extLst>
          </p:cNvPr>
          <p:cNvSpPr>
            <a:spLocks noGrp="1"/>
          </p:cNvSpPr>
          <p:nvPr>
            <p:ph type="sldNum" sz="quarter" idx="12"/>
          </p:nvPr>
        </p:nvSpPr>
        <p:spPr/>
        <p:txBody>
          <a:bodyPr/>
          <a:lstStyle/>
          <a:p>
            <a:fld id="{04716213-0D95-4CF0-B195-53D421CD1BD1}" type="slidenum">
              <a:rPr lang="es-MX" smtClean="0"/>
              <a:t>‹Nº›</a:t>
            </a:fld>
            <a:endParaRPr lang="es-MX"/>
          </a:p>
        </p:txBody>
      </p:sp>
    </p:spTree>
    <p:extLst>
      <p:ext uri="{BB962C8B-B14F-4D97-AF65-F5344CB8AC3E}">
        <p14:creationId xmlns:p14="http://schemas.microsoft.com/office/powerpoint/2010/main" val="6986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4226DE-FF06-E012-58F9-79A9B42A0AC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C19106E-7B9E-9356-0669-BC8A3F93FFF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427C7DBC-C570-EB12-9A18-57B0FB64704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9F541B90-95B7-9F5F-5126-2D8D2A8C86AA}"/>
              </a:ext>
            </a:extLst>
          </p:cNvPr>
          <p:cNvSpPr>
            <a:spLocks noGrp="1"/>
          </p:cNvSpPr>
          <p:nvPr>
            <p:ph type="dt" sz="half" idx="10"/>
          </p:nvPr>
        </p:nvSpPr>
        <p:spPr/>
        <p:txBody>
          <a:bodyPr/>
          <a:lstStyle/>
          <a:p>
            <a:fld id="{0BFA1A67-77CA-43D9-A2A4-EE2C8107A470}" type="datetimeFigureOut">
              <a:rPr lang="es-MX" smtClean="0"/>
              <a:t>25/08/2024</a:t>
            </a:fld>
            <a:endParaRPr lang="es-MX"/>
          </a:p>
        </p:txBody>
      </p:sp>
      <p:sp>
        <p:nvSpPr>
          <p:cNvPr id="6" name="Marcador de pie de página 5">
            <a:extLst>
              <a:ext uri="{FF2B5EF4-FFF2-40B4-BE49-F238E27FC236}">
                <a16:creationId xmlns:a16="http://schemas.microsoft.com/office/drawing/2014/main" id="{8BC10CB1-37B4-894A-573D-B025CC02A903}"/>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2C103F5-5161-0D16-0A68-C0A6BA66E45F}"/>
              </a:ext>
            </a:extLst>
          </p:cNvPr>
          <p:cNvSpPr>
            <a:spLocks noGrp="1"/>
          </p:cNvSpPr>
          <p:nvPr>
            <p:ph type="sldNum" sz="quarter" idx="12"/>
          </p:nvPr>
        </p:nvSpPr>
        <p:spPr/>
        <p:txBody>
          <a:bodyPr/>
          <a:lstStyle/>
          <a:p>
            <a:fld id="{04716213-0D95-4CF0-B195-53D421CD1BD1}" type="slidenum">
              <a:rPr lang="es-MX" smtClean="0"/>
              <a:t>‹Nº›</a:t>
            </a:fld>
            <a:endParaRPr lang="es-MX"/>
          </a:p>
        </p:txBody>
      </p:sp>
    </p:spTree>
    <p:extLst>
      <p:ext uri="{BB962C8B-B14F-4D97-AF65-F5344CB8AC3E}">
        <p14:creationId xmlns:p14="http://schemas.microsoft.com/office/powerpoint/2010/main" val="1694749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BDC305-5E0E-F0A9-7858-C299EBD05401}"/>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C91C4108-FD42-346C-C2CB-DBCEB89B10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48E27FB-35D7-3EFF-2739-A05CFB81512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861E0998-F2F7-7BD9-9D3C-5EF66D3231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50C9774-4AC9-89AF-D2A0-0B4BBC72120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716B80E7-60F2-DD45-A985-D8B2462D8FC1}"/>
              </a:ext>
            </a:extLst>
          </p:cNvPr>
          <p:cNvSpPr>
            <a:spLocks noGrp="1"/>
          </p:cNvSpPr>
          <p:nvPr>
            <p:ph type="dt" sz="half" idx="10"/>
          </p:nvPr>
        </p:nvSpPr>
        <p:spPr/>
        <p:txBody>
          <a:bodyPr/>
          <a:lstStyle/>
          <a:p>
            <a:fld id="{0BFA1A67-77CA-43D9-A2A4-EE2C8107A470}" type="datetimeFigureOut">
              <a:rPr lang="es-MX" smtClean="0"/>
              <a:t>25/08/2024</a:t>
            </a:fld>
            <a:endParaRPr lang="es-MX"/>
          </a:p>
        </p:txBody>
      </p:sp>
      <p:sp>
        <p:nvSpPr>
          <p:cNvPr id="8" name="Marcador de pie de página 7">
            <a:extLst>
              <a:ext uri="{FF2B5EF4-FFF2-40B4-BE49-F238E27FC236}">
                <a16:creationId xmlns:a16="http://schemas.microsoft.com/office/drawing/2014/main" id="{2AEAC15A-87D5-6E19-C937-1F96F935C6BF}"/>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A12DEA01-05D4-0FB6-01E6-21996F6CED47}"/>
              </a:ext>
            </a:extLst>
          </p:cNvPr>
          <p:cNvSpPr>
            <a:spLocks noGrp="1"/>
          </p:cNvSpPr>
          <p:nvPr>
            <p:ph type="sldNum" sz="quarter" idx="12"/>
          </p:nvPr>
        </p:nvSpPr>
        <p:spPr/>
        <p:txBody>
          <a:bodyPr/>
          <a:lstStyle/>
          <a:p>
            <a:fld id="{04716213-0D95-4CF0-B195-53D421CD1BD1}" type="slidenum">
              <a:rPr lang="es-MX" smtClean="0"/>
              <a:t>‹Nº›</a:t>
            </a:fld>
            <a:endParaRPr lang="es-MX"/>
          </a:p>
        </p:txBody>
      </p:sp>
    </p:spTree>
    <p:extLst>
      <p:ext uri="{BB962C8B-B14F-4D97-AF65-F5344CB8AC3E}">
        <p14:creationId xmlns:p14="http://schemas.microsoft.com/office/powerpoint/2010/main" val="113611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ED73F5-3EF4-3856-03A4-05FC020CB53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37467063-B732-BE89-C1BC-009AA1AEAD51}"/>
              </a:ext>
            </a:extLst>
          </p:cNvPr>
          <p:cNvSpPr>
            <a:spLocks noGrp="1"/>
          </p:cNvSpPr>
          <p:nvPr>
            <p:ph type="dt" sz="half" idx="10"/>
          </p:nvPr>
        </p:nvSpPr>
        <p:spPr/>
        <p:txBody>
          <a:bodyPr/>
          <a:lstStyle/>
          <a:p>
            <a:fld id="{0BFA1A67-77CA-43D9-A2A4-EE2C8107A470}" type="datetimeFigureOut">
              <a:rPr lang="es-MX" smtClean="0"/>
              <a:t>25/08/2024</a:t>
            </a:fld>
            <a:endParaRPr lang="es-MX"/>
          </a:p>
        </p:txBody>
      </p:sp>
      <p:sp>
        <p:nvSpPr>
          <p:cNvPr id="4" name="Marcador de pie de página 3">
            <a:extLst>
              <a:ext uri="{FF2B5EF4-FFF2-40B4-BE49-F238E27FC236}">
                <a16:creationId xmlns:a16="http://schemas.microsoft.com/office/drawing/2014/main" id="{D4D5788A-049D-13A2-5145-F01BEFF13B4B}"/>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0E25EAD5-302C-9443-45DB-9C086C84363C}"/>
              </a:ext>
            </a:extLst>
          </p:cNvPr>
          <p:cNvSpPr>
            <a:spLocks noGrp="1"/>
          </p:cNvSpPr>
          <p:nvPr>
            <p:ph type="sldNum" sz="quarter" idx="12"/>
          </p:nvPr>
        </p:nvSpPr>
        <p:spPr/>
        <p:txBody>
          <a:bodyPr/>
          <a:lstStyle/>
          <a:p>
            <a:fld id="{04716213-0D95-4CF0-B195-53D421CD1BD1}" type="slidenum">
              <a:rPr lang="es-MX" smtClean="0"/>
              <a:t>‹Nº›</a:t>
            </a:fld>
            <a:endParaRPr lang="es-MX"/>
          </a:p>
        </p:txBody>
      </p:sp>
    </p:spTree>
    <p:extLst>
      <p:ext uri="{BB962C8B-B14F-4D97-AF65-F5344CB8AC3E}">
        <p14:creationId xmlns:p14="http://schemas.microsoft.com/office/powerpoint/2010/main" val="3708267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967C3F6-BAD4-8B49-7AB1-733816664174}"/>
              </a:ext>
            </a:extLst>
          </p:cNvPr>
          <p:cNvSpPr>
            <a:spLocks noGrp="1"/>
          </p:cNvSpPr>
          <p:nvPr>
            <p:ph type="dt" sz="half" idx="10"/>
          </p:nvPr>
        </p:nvSpPr>
        <p:spPr/>
        <p:txBody>
          <a:bodyPr/>
          <a:lstStyle/>
          <a:p>
            <a:fld id="{0BFA1A67-77CA-43D9-A2A4-EE2C8107A470}" type="datetimeFigureOut">
              <a:rPr lang="es-MX" smtClean="0"/>
              <a:t>25/08/2024</a:t>
            </a:fld>
            <a:endParaRPr lang="es-MX"/>
          </a:p>
        </p:txBody>
      </p:sp>
      <p:sp>
        <p:nvSpPr>
          <p:cNvPr id="3" name="Marcador de pie de página 2">
            <a:extLst>
              <a:ext uri="{FF2B5EF4-FFF2-40B4-BE49-F238E27FC236}">
                <a16:creationId xmlns:a16="http://schemas.microsoft.com/office/drawing/2014/main" id="{0833188C-FD9E-A3E0-7A8A-BA73A89D11A8}"/>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10BCDE0D-266A-C0DA-9755-EC171E240B4A}"/>
              </a:ext>
            </a:extLst>
          </p:cNvPr>
          <p:cNvSpPr>
            <a:spLocks noGrp="1"/>
          </p:cNvSpPr>
          <p:nvPr>
            <p:ph type="sldNum" sz="quarter" idx="12"/>
          </p:nvPr>
        </p:nvSpPr>
        <p:spPr/>
        <p:txBody>
          <a:bodyPr/>
          <a:lstStyle/>
          <a:p>
            <a:fld id="{04716213-0D95-4CF0-B195-53D421CD1BD1}" type="slidenum">
              <a:rPr lang="es-MX" smtClean="0"/>
              <a:t>‹Nº›</a:t>
            </a:fld>
            <a:endParaRPr lang="es-MX"/>
          </a:p>
        </p:txBody>
      </p:sp>
    </p:spTree>
    <p:extLst>
      <p:ext uri="{BB962C8B-B14F-4D97-AF65-F5344CB8AC3E}">
        <p14:creationId xmlns:p14="http://schemas.microsoft.com/office/powerpoint/2010/main" val="359561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9ACD2C-5DFB-250F-43CC-C8E1A016AF1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07AC4DD-DFCB-1918-6900-DF01A7E2E4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B3603516-0177-811E-EF3A-1B93D0382C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40D671D-F78C-72A2-7A87-DB5E8369DD4A}"/>
              </a:ext>
            </a:extLst>
          </p:cNvPr>
          <p:cNvSpPr>
            <a:spLocks noGrp="1"/>
          </p:cNvSpPr>
          <p:nvPr>
            <p:ph type="dt" sz="half" idx="10"/>
          </p:nvPr>
        </p:nvSpPr>
        <p:spPr/>
        <p:txBody>
          <a:bodyPr/>
          <a:lstStyle/>
          <a:p>
            <a:fld id="{0BFA1A67-77CA-43D9-A2A4-EE2C8107A470}" type="datetimeFigureOut">
              <a:rPr lang="es-MX" smtClean="0"/>
              <a:t>25/08/2024</a:t>
            </a:fld>
            <a:endParaRPr lang="es-MX"/>
          </a:p>
        </p:txBody>
      </p:sp>
      <p:sp>
        <p:nvSpPr>
          <p:cNvPr id="6" name="Marcador de pie de página 5">
            <a:extLst>
              <a:ext uri="{FF2B5EF4-FFF2-40B4-BE49-F238E27FC236}">
                <a16:creationId xmlns:a16="http://schemas.microsoft.com/office/drawing/2014/main" id="{C2220F47-9261-9364-7602-7A96ACBE36A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FEC4DDF2-45E5-B03E-A4EE-CFD17F312C98}"/>
              </a:ext>
            </a:extLst>
          </p:cNvPr>
          <p:cNvSpPr>
            <a:spLocks noGrp="1"/>
          </p:cNvSpPr>
          <p:nvPr>
            <p:ph type="sldNum" sz="quarter" idx="12"/>
          </p:nvPr>
        </p:nvSpPr>
        <p:spPr/>
        <p:txBody>
          <a:bodyPr/>
          <a:lstStyle/>
          <a:p>
            <a:fld id="{04716213-0D95-4CF0-B195-53D421CD1BD1}" type="slidenum">
              <a:rPr lang="es-MX" smtClean="0"/>
              <a:t>‹Nº›</a:t>
            </a:fld>
            <a:endParaRPr lang="es-MX"/>
          </a:p>
        </p:txBody>
      </p:sp>
    </p:spTree>
    <p:extLst>
      <p:ext uri="{BB962C8B-B14F-4D97-AF65-F5344CB8AC3E}">
        <p14:creationId xmlns:p14="http://schemas.microsoft.com/office/powerpoint/2010/main" val="1827031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14AF5F-4B98-B376-4347-8F3C06D292F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B63BF5C4-0469-4A83-EFD2-ABBADE6B6B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513D5241-6CFB-662C-0ED8-D4A6B2867B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9556507-1322-8C5A-4988-3F018CDA5CB9}"/>
              </a:ext>
            </a:extLst>
          </p:cNvPr>
          <p:cNvSpPr>
            <a:spLocks noGrp="1"/>
          </p:cNvSpPr>
          <p:nvPr>
            <p:ph type="dt" sz="half" idx="10"/>
          </p:nvPr>
        </p:nvSpPr>
        <p:spPr/>
        <p:txBody>
          <a:bodyPr/>
          <a:lstStyle/>
          <a:p>
            <a:fld id="{0BFA1A67-77CA-43D9-A2A4-EE2C8107A470}" type="datetimeFigureOut">
              <a:rPr lang="es-MX" smtClean="0"/>
              <a:t>25/08/2024</a:t>
            </a:fld>
            <a:endParaRPr lang="es-MX"/>
          </a:p>
        </p:txBody>
      </p:sp>
      <p:sp>
        <p:nvSpPr>
          <p:cNvPr id="6" name="Marcador de pie de página 5">
            <a:extLst>
              <a:ext uri="{FF2B5EF4-FFF2-40B4-BE49-F238E27FC236}">
                <a16:creationId xmlns:a16="http://schemas.microsoft.com/office/drawing/2014/main" id="{D2C0ABAF-E8B2-8F77-9B2B-FF2F39D9992F}"/>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D16E36CF-E2AE-4DFE-9B1B-165FF10D3204}"/>
              </a:ext>
            </a:extLst>
          </p:cNvPr>
          <p:cNvSpPr>
            <a:spLocks noGrp="1"/>
          </p:cNvSpPr>
          <p:nvPr>
            <p:ph type="sldNum" sz="quarter" idx="12"/>
          </p:nvPr>
        </p:nvSpPr>
        <p:spPr/>
        <p:txBody>
          <a:bodyPr/>
          <a:lstStyle/>
          <a:p>
            <a:fld id="{04716213-0D95-4CF0-B195-53D421CD1BD1}" type="slidenum">
              <a:rPr lang="es-MX" smtClean="0"/>
              <a:t>‹Nº›</a:t>
            </a:fld>
            <a:endParaRPr lang="es-MX"/>
          </a:p>
        </p:txBody>
      </p:sp>
    </p:spTree>
    <p:extLst>
      <p:ext uri="{BB962C8B-B14F-4D97-AF65-F5344CB8AC3E}">
        <p14:creationId xmlns:p14="http://schemas.microsoft.com/office/powerpoint/2010/main" val="2057384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B42B83-D236-6058-E101-77B64B309D82}"/>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26FA5605-5D09-927A-1BBE-B8657137C52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1353F4F-AA20-1865-4092-EFED278407BC}"/>
              </a:ext>
            </a:extLst>
          </p:cNvPr>
          <p:cNvSpPr>
            <a:spLocks noGrp="1"/>
          </p:cNvSpPr>
          <p:nvPr>
            <p:ph type="dt" sz="half" idx="10"/>
          </p:nvPr>
        </p:nvSpPr>
        <p:spPr/>
        <p:txBody>
          <a:bodyPr/>
          <a:lstStyle/>
          <a:p>
            <a:fld id="{0BFA1A67-77CA-43D9-A2A4-EE2C8107A470}" type="datetimeFigureOut">
              <a:rPr lang="es-MX" smtClean="0"/>
              <a:t>25/08/2024</a:t>
            </a:fld>
            <a:endParaRPr lang="es-MX"/>
          </a:p>
        </p:txBody>
      </p:sp>
      <p:sp>
        <p:nvSpPr>
          <p:cNvPr id="5" name="Marcador de pie de página 4">
            <a:extLst>
              <a:ext uri="{FF2B5EF4-FFF2-40B4-BE49-F238E27FC236}">
                <a16:creationId xmlns:a16="http://schemas.microsoft.com/office/drawing/2014/main" id="{5C9FE993-C429-4432-B83E-A4DABFB159C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A0CCA6A-8FB3-2A03-0679-FDE9C1AFA853}"/>
              </a:ext>
            </a:extLst>
          </p:cNvPr>
          <p:cNvSpPr>
            <a:spLocks noGrp="1"/>
          </p:cNvSpPr>
          <p:nvPr>
            <p:ph type="sldNum" sz="quarter" idx="12"/>
          </p:nvPr>
        </p:nvSpPr>
        <p:spPr/>
        <p:txBody>
          <a:bodyPr/>
          <a:lstStyle/>
          <a:p>
            <a:fld id="{04716213-0D95-4CF0-B195-53D421CD1BD1}" type="slidenum">
              <a:rPr lang="es-MX" smtClean="0"/>
              <a:t>‹Nº›</a:t>
            </a:fld>
            <a:endParaRPr lang="es-MX"/>
          </a:p>
        </p:txBody>
      </p:sp>
    </p:spTree>
    <p:extLst>
      <p:ext uri="{BB962C8B-B14F-4D97-AF65-F5344CB8AC3E}">
        <p14:creationId xmlns:p14="http://schemas.microsoft.com/office/powerpoint/2010/main" val="1329369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7D5B862-5D9D-A7F1-DBBE-B0A1CB8D13A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07BE6EC0-FBED-A6A8-C7DF-401E23359B0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3978603-2163-703E-F47A-55D87C4A9027}"/>
              </a:ext>
            </a:extLst>
          </p:cNvPr>
          <p:cNvSpPr>
            <a:spLocks noGrp="1"/>
          </p:cNvSpPr>
          <p:nvPr>
            <p:ph type="dt" sz="half" idx="10"/>
          </p:nvPr>
        </p:nvSpPr>
        <p:spPr/>
        <p:txBody>
          <a:bodyPr/>
          <a:lstStyle/>
          <a:p>
            <a:fld id="{0BFA1A67-77CA-43D9-A2A4-EE2C8107A470}" type="datetimeFigureOut">
              <a:rPr lang="es-MX" smtClean="0"/>
              <a:t>25/08/2024</a:t>
            </a:fld>
            <a:endParaRPr lang="es-MX"/>
          </a:p>
        </p:txBody>
      </p:sp>
      <p:sp>
        <p:nvSpPr>
          <p:cNvPr id="5" name="Marcador de pie de página 4">
            <a:extLst>
              <a:ext uri="{FF2B5EF4-FFF2-40B4-BE49-F238E27FC236}">
                <a16:creationId xmlns:a16="http://schemas.microsoft.com/office/drawing/2014/main" id="{3148DB9C-E307-E3BF-B27F-67FEC4E0E1E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3E87F8D-9DE6-9D0B-699F-0F5E4932BCBF}"/>
              </a:ext>
            </a:extLst>
          </p:cNvPr>
          <p:cNvSpPr>
            <a:spLocks noGrp="1"/>
          </p:cNvSpPr>
          <p:nvPr>
            <p:ph type="sldNum" sz="quarter" idx="12"/>
          </p:nvPr>
        </p:nvSpPr>
        <p:spPr/>
        <p:txBody>
          <a:bodyPr/>
          <a:lstStyle/>
          <a:p>
            <a:fld id="{04716213-0D95-4CF0-B195-53D421CD1BD1}" type="slidenum">
              <a:rPr lang="es-MX" smtClean="0"/>
              <a:t>‹Nº›</a:t>
            </a:fld>
            <a:endParaRPr lang="es-MX"/>
          </a:p>
        </p:txBody>
      </p:sp>
    </p:spTree>
    <p:extLst>
      <p:ext uri="{BB962C8B-B14F-4D97-AF65-F5344CB8AC3E}">
        <p14:creationId xmlns:p14="http://schemas.microsoft.com/office/powerpoint/2010/main" val="1354871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B77AC1A-AF36-7F98-AD83-D0784A7ABB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CF8B67D7-7F90-EECC-7FAA-D541F898C7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052B32E-C03F-B796-1A3A-A260E40D23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FA1A67-77CA-43D9-A2A4-EE2C8107A470}" type="datetimeFigureOut">
              <a:rPr lang="es-MX" smtClean="0"/>
              <a:t>25/08/2024</a:t>
            </a:fld>
            <a:endParaRPr lang="es-MX"/>
          </a:p>
        </p:txBody>
      </p:sp>
      <p:sp>
        <p:nvSpPr>
          <p:cNvPr id="5" name="Marcador de pie de página 4">
            <a:extLst>
              <a:ext uri="{FF2B5EF4-FFF2-40B4-BE49-F238E27FC236}">
                <a16:creationId xmlns:a16="http://schemas.microsoft.com/office/drawing/2014/main" id="{3B4DCCFF-70F0-0937-06E6-0A8891D72D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09758EDF-5165-7594-5819-7B9D1DFDCE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716213-0D95-4CF0-B195-53D421CD1BD1}" type="slidenum">
              <a:rPr lang="es-MX" smtClean="0"/>
              <a:t>‹Nº›</a:t>
            </a:fld>
            <a:endParaRPr lang="es-MX"/>
          </a:p>
        </p:txBody>
      </p:sp>
    </p:spTree>
    <p:extLst>
      <p:ext uri="{BB962C8B-B14F-4D97-AF65-F5344CB8AC3E}">
        <p14:creationId xmlns:p14="http://schemas.microsoft.com/office/powerpoint/2010/main" val="4085842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webp"/><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65DD72D-367A-23A7-B346-4BC43FB8F8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6120" y="349120"/>
            <a:ext cx="6159759" cy="6159759"/>
          </a:xfrm>
          <a:prstGeom prst="rect">
            <a:avLst/>
          </a:prstGeom>
        </p:spPr>
      </p:pic>
    </p:spTree>
    <p:extLst>
      <p:ext uri="{BB962C8B-B14F-4D97-AF65-F5344CB8AC3E}">
        <p14:creationId xmlns:p14="http://schemas.microsoft.com/office/powerpoint/2010/main" val="3310412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94ECCC-E743-32DF-8EBF-2DB1A6AE1712}"/>
              </a:ext>
            </a:extLst>
          </p:cNvPr>
          <p:cNvSpPr>
            <a:spLocks noGrp="1"/>
          </p:cNvSpPr>
          <p:nvPr>
            <p:ph type="ctrTitle"/>
          </p:nvPr>
        </p:nvSpPr>
        <p:spPr/>
        <p:txBody>
          <a:bodyPr>
            <a:normAutofit/>
          </a:bodyPr>
          <a:lstStyle/>
          <a:p>
            <a:r>
              <a:rPr lang="es-ES" sz="4400" dirty="0">
                <a:solidFill>
                  <a:srgbClr val="FFFF00"/>
                </a:solidFill>
              </a:rPr>
              <a:t>CURSO INTENSIVO DE NUMEROLOGÍA TÁNTRICA MÓDULO 1 CLASE 4</a:t>
            </a:r>
            <a:endParaRPr lang="es-MX" sz="4400" dirty="0">
              <a:solidFill>
                <a:srgbClr val="FFFF00"/>
              </a:solidFill>
            </a:endParaRPr>
          </a:p>
        </p:txBody>
      </p:sp>
      <p:sp>
        <p:nvSpPr>
          <p:cNvPr id="3" name="Subtítulo 2">
            <a:extLst>
              <a:ext uri="{FF2B5EF4-FFF2-40B4-BE49-F238E27FC236}">
                <a16:creationId xmlns:a16="http://schemas.microsoft.com/office/drawing/2014/main" id="{AB004732-DD75-D0D6-09D3-3F2B487B94A1}"/>
              </a:ext>
            </a:extLst>
          </p:cNvPr>
          <p:cNvSpPr>
            <a:spLocks noGrp="1"/>
          </p:cNvSpPr>
          <p:nvPr>
            <p:ph type="subTitle" idx="1"/>
          </p:nvPr>
        </p:nvSpPr>
        <p:spPr/>
        <p:txBody>
          <a:bodyPr>
            <a:normAutofit/>
          </a:bodyPr>
          <a:lstStyle/>
          <a:p>
            <a:r>
              <a:rPr lang="es-ES" sz="4400" dirty="0">
                <a:solidFill>
                  <a:srgbClr val="FFFF00"/>
                </a:solidFill>
              </a:rPr>
              <a:t>Profesor </a:t>
            </a:r>
            <a:r>
              <a:rPr lang="es-ES" sz="4400" dirty="0" err="1">
                <a:solidFill>
                  <a:srgbClr val="FFFF00"/>
                </a:solidFill>
              </a:rPr>
              <a:t>Gurudarshan</a:t>
            </a:r>
            <a:r>
              <a:rPr lang="es-ES" sz="4400" dirty="0">
                <a:solidFill>
                  <a:srgbClr val="FFFF00"/>
                </a:solidFill>
              </a:rPr>
              <a:t> Singh.</a:t>
            </a:r>
            <a:endParaRPr lang="es-MX" sz="4400" dirty="0">
              <a:solidFill>
                <a:srgbClr val="FFFF00"/>
              </a:solidFill>
            </a:endParaRPr>
          </a:p>
        </p:txBody>
      </p:sp>
    </p:spTree>
    <p:extLst>
      <p:ext uri="{BB962C8B-B14F-4D97-AF65-F5344CB8AC3E}">
        <p14:creationId xmlns:p14="http://schemas.microsoft.com/office/powerpoint/2010/main" val="2529143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A20AB8-FB1F-1499-DEF3-A7E403F31E62}"/>
              </a:ext>
            </a:extLst>
          </p:cNvPr>
          <p:cNvSpPr>
            <a:spLocks noGrp="1"/>
          </p:cNvSpPr>
          <p:nvPr>
            <p:ph type="title"/>
          </p:nvPr>
        </p:nvSpPr>
        <p:spPr/>
        <p:txBody>
          <a:bodyPr/>
          <a:lstStyle/>
          <a:p>
            <a:r>
              <a:rPr lang="es-ES" dirty="0">
                <a:solidFill>
                  <a:srgbClr val="FFFF00"/>
                </a:solidFill>
              </a:rPr>
              <a:t>¿QUÉ ES LA NUMEROLOGÍA?</a:t>
            </a:r>
            <a:endParaRPr lang="es-MX" dirty="0">
              <a:solidFill>
                <a:srgbClr val="FFFF00"/>
              </a:solidFill>
            </a:endParaRPr>
          </a:p>
        </p:txBody>
      </p:sp>
      <p:sp>
        <p:nvSpPr>
          <p:cNvPr id="3" name="Marcador de contenido 2">
            <a:extLst>
              <a:ext uri="{FF2B5EF4-FFF2-40B4-BE49-F238E27FC236}">
                <a16:creationId xmlns:a16="http://schemas.microsoft.com/office/drawing/2014/main" id="{79529E92-9FB7-8BD0-1AD7-FB41532E0C04}"/>
              </a:ext>
            </a:extLst>
          </p:cNvPr>
          <p:cNvSpPr>
            <a:spLocks noGrp="1"/>
          </p:cNvSpPr>
          <p:nvPr>
            <p:ph idx="1"/>
          </p:nvPr>
        </p:nvSpPr>
        <p:spPr/>
        <p:txBody>
          <a:bodyPr>
            <a:normAutofit/>
          </a:bodyPr>
          <a:lstStyle/>
          <a:p>
            <a:pPr marL="0" indent="0">
              <a:buNone/>
            </a:pPr>
            <a:r>
              <a:rPr lang="es-ES" sz="4400" dirty="0">
                <a:solidFill>
                  <a:srgbClr val="FFFF00"/>
                </a:solidFill>
              </a:rPr>
              <a:t>Es el conjunto de conocimientos derivados del estudio de los números en cuanto a su simbolismo esotérico y sus diversas relaciones con los fenómenos universales.</a:t>
            </a:r>
            <a:endParaRPr lang="es-MX" sz="4400" dirty="0">
              <a:solidFill>
                <a:srgbClr val="FFFF00"/>
              </a:solidFill>
            </a:endParaRPr>
          </a:p>
        </p:txBody>
      </p:sp>
    </p:spTree>
    <p:extLst>
      <p:ext uri="{BB962C8B-B14F-4D97-AF65-F5344CB8AC3E}">
        <p14:creationId xmlns:p14="http://schemas.microsoft.com/office/powerpoint/2010/main" val="4086980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CA5C557-4703-7387-9C08-C282EDE87A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971" y="755779"/>
            <a:ext cx="8426058" cy="5215812"/>
          </a:xfrm>
          <a:prstGeom prst="rect">
            <a:avLst/>
          </a:prstGeom>
        </p:spPr>
      </p:pic>
    </p:spTree>
    <p:extLst>
      <p:ext uri="{BB962C8B-B14F-4D97-AF65-F5344CB8AC3E}">
        <p14:creationId xmlns:p14="http://schemas.microsoft.com/office/powerpoint/2010/main" val="790700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7F109F-F2A7-ABD1-7EBE-6AEA66D1E04C}"/>
              </a:ext>
            </a:extLst>
          </p:cNvPr>
          <p:cNvSpPr>
            <a:spLocks noGrp="1"/>
          </p:cNvSpPr>
          <p:nvPr>
            <p:ph type="title"/>
          </p:nvPr>
        </p:nvSpPr>
        <p:spPr>
          <a:xfrm>
            <a:off x="838200" y="131860"/>
            <a:ext cx="10515600" cy="1325563"/>
          </a:xfrm>
        </p:spPr>
        <p:txBody>
          <a:bodyPr/>
          <a:lstStyle/>
          <a:p>
            <a:r>
              <a:rPr lang="es-ES" dirty="0">
                <a:solidFill>
                  <a:srgbClr val="FFFF00"/>
                </a:solidFill>
              </a:rPr>
              <a:t>LOS SIETE PRINCIPIOS HERMÉTICOS</a:t>
            </a:r>
            <a:endParaRPr lang="es-MX" dirty="0">
              <a:solidFill>
                <a:srgbClr val="FFFF00"/>
              </a:solidFill>
            </a:endParaRPr>
          </a:p>
        </p:txBody>
      </p:sp>
      <p:sp>
        <p:nvSpPr>
          <p:cNvPr id="3" name="Marcador de contenido 2">
            <a:extLst>
              <a:ext uri="{FF2B5EF4-FFF2-40B4-BE49-F238E27FC236}">
                <a16:creationId xmlns:a16="http://schemas.microsoft.com/office/drawing/2014/main" id="{225E0FB3-3ADE-53A7-ABEE-E72D85167698}"/>
              </a:ext>
            </a:extLst>
          </p:cNvPr>
          <p:cNvSpPr>
            <a:spLocks noGrp="1"/>
          </p:cNvSpPr>
          <p:nvPr>
            <p:ph idx="1"/>
          </p:nvPr>
        </p:nvSpPr>
        <p:spPr>
          <a:xfrm>
            <a:off x="838200" y="1592359"/>
            <a:ext cx="10515600" cy="4351338"/>
          </a:xfrm>
        </p:spPr>
        <p:txBody>
          <a:bodyPr>
            <a:normAutofit/>
          </a:bodyPr>
          <a:lstStyle/>
          <a:p>
            <a:pPr marL="0" indent="0">
              <a:buNone/>
            </a:pPr>
            <a:r>
              <a:rPr lang="es-ES" sz="4400" dirty="0">
                <a:solidFill>
                  <a:srgbClr val="FFFF00"/>
                </a:solidFill>
              </a:rPr>
              <a:t>En el universo material o temporal hay</a:t>
            </a:r>
          </a:p>
          <a:p>
            <a:pPr marL="0" indent="0">
              <a:buNone/>
            </a:pPr>
            <a:r>
              <a:rPr lang="es-ES" sz="4400" dirty="0">
                <a:solidFill>
                  <a:srgbClr val="FFFF00"/>
                </a:solidFill>
              </a:rPr>
              <a:t>LEYES O PRINCIPIOS bajo los cuales se rige</a:t>
            </a:r>
          </a:p>
          <a:p>
            <a:pPr marL="0" indent="0">
              <a:buNone/>
            </a:pPr>
            <a:r>
              <a:rPr lang="es-ES" sz="4400" dirty="0">
                <a:solidFill>
                  <a:srgbClr val="FFFF00"/>
                </a:solidFill>
              </a:rPr>
              <a:t>el CÓSMOS y nos revelan el ORDEN funcional de todo lo que existe en la CREACIÓN o sea en las diversas manifestaciones de </a:t>
            </a:r>
            <a:r>
              <a:rPr lang="es-ES" sz="4400" i="1" dirty="0">
                <a:solidFill>
                  <a:srgbClr val="FFFF00"/>
                </a:solidFill>
              </a:rPr>
              <a:t>Maya,</a:t>
            </a:r>
          </a:p>
          <a:p>
            <a:pPr marL="0" indent="0">
              <a:buNone/>
            </a:pPr>
            <a:r>
              <a:rPr lang="es-ES" sz="4400" dirty="0">
                <a:solidFill>
                  <a:srgbClr val="FFFF00"/>
                </a:solidFill>
              </a:rPr>
              <a:t>la NATURALEZA fenoménica.</a:t>
            </a:r>
            <a:endParaRPr lang="es-MX" sz="4400" dirty="0">
              <a:solidFill>
                <a:srgbClr val="FFFF00"/>
              </a:solidFill>
            </a:endParaRPr>
          </a:p>
        </p:txBody>
      </p:sp>
    </p:spTree>
    <p:extLst>
      <p:ext uri="{BB962C8B-B14F-4D97-AF65-F5344CB8AC3E}">
        <p14:creationId xmlns:p14="http://schemas.microsoft.com/office/powerpoint/2010/main" val="3082624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17F87C-5B32-F0BD-8A7B-40A164475428}"/>
              </a:ext>
            </a:extLst>
          </p:cNvPr>
          <p:cNvSpPr>
            <a:spLocks noGrp="1"/>
          </p:cNvSpPr>
          <p:nvPr>
            <p:ph type="title"/>
          </p:nvPr>
        </p:nvSpPr>
        <p:spPr/>
        <p:txBody>
          <a:bodyPr/>
          <a:lstStyle/>
          <a:p>
            <a:r>
              <a:rPr lang="es-ES" b="1" dirty="0">
                <a:solidFill>
                  <a:srgbClr val="FFFF00"/>
                </a:solidFill>
              </a:rPr>
              <a:t>LEY DEL MENTALISMO</a:t>
            </a:r>
            <a:endParaRPr lang="es-MX" b="1" dirty="0">
              <a:solidFill>
                <a:srgbClr val="FFFF00"/>
              </a:solidFill>
            </a:endParaRPr>
          </a:p>
        </p:txBody>
      </p:sp>
      <p:sp>
        <p:nvSpPr>
          <p:cNvPr id="3" name="Marcador de contenido 2">
            <a:extLst>
              <a:ext uri="{FF2B5EF4-FFF2-40B4-BE49-F238E27FC236}">
                <a16:creationId xmlns:a16="http://schemas.microsoft.com/office/drawing/2014/main" id="{B70FBAE5-C80A-B0F8-BAF1-74A5A34B8F60}"/>
              </a:ext>
            </a:extLst>
          </p:cNvPr>
          <p:cNvSpPr>
            <a:spLocks noGrp="1"/>
          </p:cNvSpPr>
          <p:nvPr>
            <p:ph idx="1"/>
          </p:nvPr>
        </p:nvSpPr>
        <p:spPr/>
        <p:txBody>
          <a:bodyPr>
            <a:normAutofit/>
          </a:bodyPr>
          <a:lstStyle/>
          <a:p>
            <a:pPr marL="0" indent="0">
              <a:buNone/>
            </a:pPr>
            <a:r>
              <a:rPr lang="es-ES" sz="4400" dirty="0">
                <a:solidFill>
                  <a:srgbClr val="FFFF00"/>
                </a:solidFill>
              </a:rPr>
              <a:t>“</a:t>
            </a:r>
            <a:r>
              <a:rPr lang="es-MX" sz="4400" dirty="0">
                <a:solidFill>
                  <a:srgbClr val="FFFF00"/>
                </a:solidFill>
              </a:rPr>
              <a:t>TODO ES MENTAL”</a:t>
            </a:r>
          </a:p>
          <a:p>
            <a:pPr marL="0" indent="0">
              <a:buNone/>
            </a:pPr>
            <a:r>
              <a:rPr lang="es-MX" sz="4400" dirty="0">
                <a:solidFill>
                  <a:srgbClr val="FFFF00"/>
                </a:solidFill>
              </a:rPr>
              <a:t>Este principio nos dice que cualquier objeto, cualquier fenómeno que se manifieste en el universo está involucrado con la mente.</a:t>
            </a:r>
          </a:p>
          <a:p>
            <a:pPr marL="0" indent="0">
              <a:buNone/>
            </a:pPr>
            <a:r>
              <a:rPr lang="es-MX" sz="4400" dirty="0">
                <a:solidFill>
                  <a:srgbClr val="FFFF00"/>
                </a:solidFill>
              </a:rPr>
              <a:t>Por eso se habla de la MENTE UNIVERSAL.</a:t>
            </a:r>
          </a:p>
        </p:txBody>
      </p:sp>
    </p:spTree>
    <p:extLst>
      <p:ext uri="{BB962C8B-B14F-4D97-AF65-F5344CB8AC3E}">
        <p14:creationId xmlns:p14="http://schemas.microsoft.com/office/powerpoint/2010/main" val="169610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BF4906D-5395-4298-3FAA-636AA229B803}"/>
              </a:ext>
            </a:extLst>
          </p:cNvPr>
          <p:cNvPicPr>
            <a:picLocks noChangeAspect="1"/>
          </p:cNvPicPr>
          <p:nvPr/>
        </p:nvPicPr>
        <p:blipFill>
          <a:blip r:embed="rId2"/>
          <a:stretch>
            <a:fillRect/>
          </a:stretch>
        </p:blipFill>
        <p:spPr>
          <a:xfrm>
            <a:off x="2427739" y="477520"/>
            <a:ext cx="7336522" cy="5902960"/>
          </a:xfrm>
          <a:prstGeom prst="rect">
            <a:avLst/>
          </a:prstGeom>
        </p:spPr>
      </p:pic>
    </p:spTree>
    <p:extLst>
      <p:ext uri="{BB962C8B-B14F-4D97-AF65-F5344CB8AC3E}">
        <p14:creationId xmlns:p14="http://schemas.microsoft.com/office/powerpoint/2010/main" val="1652964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A562C5-7E1C-E972-4A0E-C58660840404}"/>
              </a:ext>
            </a:extLst>
          </p:cNvPr>
          <p:cNvSpPr>
            <a:spLocks noGrp="1"/>
          </p:cNvSpPr>
          <p:nvPr>
            <p:ph type="title"/>
          </p:nvPr>
        </p:nvSpPr>
        <p:spPr>
          <a:xfrm>
            <a:off x="838200" y="243827"/>
            <a:ext cx="10515600" cy="1325563"/>
          </a:xfrm>
        </p:spPr>
        <p:txBody>
          <a:bodyPr/>
          <a:lstStyle/>
          <a:p>
            <a:r>
              <a:rPr lang="es-ES" b="1" dirty="0">
                <a:solidFill>
                  <a:srgbClr val="FFFF00"/>
                </a:solidFill>
              </a:rPr>
              <a:t>LEY DE LA DUALIDAD</a:t>
            </a:r>
            <a:endParaRPr lang="es-MX" b="1" dirty="0">
              <a:solidFill>
                <a:srgbClr val="FFFF00"/>
              </a:solidFill>
            </a:endParaRPr>
          </a:p>
        </p:txBody>
      </p:sp>
      <p:sp>
        <p:nvSpPr>
          <p:cNvPr id="3" name="Marcador de contenido 2">
            <a:extLst>
              <a:ext uri="{FF2B5EF4-FFF2-40B4-BE49-F238E27FC236}">
                <a16:creationId xmlns:a16="http://schemas.microsoft.com/office/drawing/2014/main" id="{44011387-9337-148A-804D-8EC191BD376F}"/>
              </a:ext>
            </a:extLst>
          </p:cNvPr>
          <p:cNvSpPr>
            <a:spLocks noGrp="1"/>
          </p:cNvSpPr>
          <p:nvPr>
            <p:ph idx="1"/>
          </p:nvPr>
        </p:nvSpPr>
        <p:spPr>
          <a:xfrm>
            <a:off x="838200" y="1694997"/>
            <a:ext cx="10515600" cy="4351338"/>
          </a:xfrm>
        </p:spPr>
        <p:txBody>
          <a:bodyPr>
            <a:normAutofit/>
          </a:bodyPr>
          <a:lstStyle/>
          <a:p>
            <a:pPr marL="0" indent="0">
              <a:buNone/>
            </a:pPr>
            <a:r>
              <a:rPr lang="es-ES" sz="4400" dirty="0">
                <a:solidFill>
                  <a:srgbClr val="FFFF00"/>
                </a:solidFill>
              </a:rPr>
              <a:t>“TODO ES DUAL”.</a:t>
            </a:r>
          </a:p>
          <a:p>
            <a:pPr marL="0" indent="0">
              <a:buNone/>
            </a:pPr>
            <a:r>
              <a:rPr lang="es-ES" sz="4400" dirty="0">
                <a:solidFill>
                  <a:srgbClr val="FFFF00"/>
                </a:solidFill>
              </a:rPr>
              <a:t>Todos los objetos, seres vivos y sistemas cósmicos se manifiestan de manera dual.</a:t>
            </a:r>
          </a:p>
          <a:p>
            <a:pPr marL="0" indent="0">
              <a:buNone/>
            </a:pPr>
            <a:r>
              <a:rPr lang="es-ES" sz="4400" dirty="0">
                <a:solidFill>
                  <a:srgbClr val="FFFF00"/>
                </a:solidFill>
              </a:rPr>
              <a:t>Esto es que se sustentan en la actividad basada en dos factores opuestos y complementarios.</a:t>
            </a:r>
            <a:endParaRPr lang="es-MX" sz="4400" dirty="0">
              <a:solidFill>
                <a:srgbClr val="FFFF00"/>
              </a:solidFill>
            </a:endParaRPr>
          </a:p>
        </p:txBody>
      </p:sp>
    </p:spTree>
    <p:extLst>
      <p:ext uri="{BB962C8B-B14F-4D97-AF65-F5344CB8AC3E}">
        <p14:creationId xmlns:p14="http://schemas.microsoft.com/office/powerpoint/2010/main" val="448582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A3098BB-A761-E095-D52E-3A19670C816C}"/>
              </a:ext>
            </a:extLst>
          </p:cNvPr>
          <p:cNvPicPr>
            <a:picLocks noChangeAspect="1"/>
          </p:cNvPicPr>
          <p:nvPr/>
        </p:nvPicPr>
        <p:blipFill>
          <a:blip r:embed="rId2"/>
          <a:stretch>
            <a:fillRect/>
          </a:stretch>
        </p:blipFill>
        <p:spPr>
          <a:xfrm>
            <a:off x="2367874" y="553017"/>
            <a:ext cx="7456251" cy="5751965"/>
          </a:xfrm>
          <a:prstGeom prst="rect">
            <a:avLst/>
          </a:prstGeom>
        </p:spPr>
      </p:pic>
    </p:spTree>
    <p:extLst>
      <p:ext uri="{BB962C8B-B14F-4D97-AF65-F5344CB8AC3E}">
        <p14:creationId xmlns:p14="http://schemas.microsoft.com/office/powerpoint/2010/main" val="1867088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7F6201-8736-FE1B-C434-3115FD597DD3}"/>
              </a:ext>
            </a:extLst>
          </p:cNvPr>
          <p:cNvSpPr>
            <a:spLocks noGrp="1"/>
          </p:cNvSpPr>
          <p:nvPr>
            <p:ph type="title"/>
          </p:nvPr>
        </p:nvSpPr>
        <p:spPr/>
        <p:txBody>
          <a:bodyPr/>
          <a:lstStyle/>
          <a:p>
            <a:r>
              <a:rPr lang="es-ES" b="1" dirty="0">
                <a:solidFill>
                  <a:srgbClr val="FFFF00"/>
                </a:solidFill>
              </a:rPr>
              <a:t>LEY DE VIBRACIÓN</a:t>
            </a:r>
            <a:endParaRPr lang="es-MX" b="1" dirty="0">
              <a:solidFill>
                <a:srgbClr val="FFFF00"/>
              </a:solidFill>
            </a:endParaRPr>
          </a:p>
        </p:txBody>
      </p:sp>
      <p:sp>
        <p:nvSpPr>
          <p:cNvPr id="3" name="Marcador de contenido 2">
            <a:extLst>
              <a:ext uri="{FF2B5EF4-FFF2-40B4-BE49-F238E27FC236}">
                <a16:creationId xmlns:a16="http://schemas.microsoft.com/office/drawing/2014/main" id="{F0879EC4-B84D-745B-4684-3D0987DE30D1}"/>
              </a:ext>
            </a:extLst>
          </p:cNvPr>
          <p:cNvSpPr>
            <a:spLocks noGrp="1"/>
          </p:cNvSpPr>
          <p:nvPr>
            <p:ph idx="1"/>
          </p:nvPr>
        </p:nvSpPr>
        <p:spPr/>
        <p:txBody>
          <a:bodyPr>
            <a:normAutofit/>
          </a:bodyPr>
          <a:lstStyle/>
          <a:p>
            <a:pPr marL="0" indent="0">
              <a:buNone/>
            </a:pPr>
            <a:r>
              <a:rPr lang="es-ES" sz="4400" dirty="0">
                <a:solidFill>
                  <a:srgbClr val="FFFF00"/>
                </a:solidFill>
              </a:rPr>
              <a:t>“TODO ESTÁ EN MOVIMIENTO”.</a:t>
            </a:r>
          </a:p>
          <a:p>
            <a:pPr marL="0" indent="0">
              <a:buNone/>
            </a:pPr>
            <a:r>
              <a:rPr lang="es-ES" sz="4400" dirty="0">
                <a:solidFill>
                  <a:srgbClr val="FFFF00"/>
                </a:solidFill>
              </a:rPr>
              <a:t>Los diferentes tipos de materia y energía están vibrando, todo se manifiesta en algún nivel de vibración, actividad y frecuencia.</a:t>
            </a:r>
            <a:endParaRPr lang="es-MX" sz="4400" dirty="0">
              <a:solidFill>
                <a:srgbClr val="FFFF00"/>
              </a:solidFill>
            </a:endParaRPr>
          </a:p>
        </p:txBody>
      </p:sp>
    </p:spTree>
    <p:extLst>
      <p:ext uri="{BB962C8B-B14F-4D97-AF65-F5344CB8AC3E}">
        <p14:creationId xmlns:p14="http://schemas.microsoft.com/office/powerpoint/2010/main" val="632169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2476BD7-0BF0-8686-821C-B1AA97C1FAC1}"/>
              </a:ext>
            </a:extLst>
          </p:cNvPr>
          <p:cNvPicPr>
            <a:picLocks noChangeAspect="1"/>
          </p:cNvPicPr>
          <p:nvPr/>
        </p:nvPicPr>
        <p:blipFill>
          <a:blip r:embed="rId2"/>
          <a:stretch>
            <a:fillRect/>
          </a:stretch>
        </p:blipFill>
        <p:spPr>
          <a:xfrm>
            <a:off x="2492542" y="643858"/>
            <a:ext cx="7206915" cy="5570284"/>
          </a:xfrm>
          <a:prstGeom prst="rect">
            <a:avLst/>
          </a:prstGeom>
        </p:spPr>
      </p:pic>
    </p:spTree>
    <p:extLst>
      <p:ext uri="{BB962C8B-B14F-4D97-AF65-F5344CB8AC3E}">
        <p14:creationId xmlns:p14="http://schemas.microsoft.com/office/powerpoint/2010/main" val="670537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1C4F39-0640-C17E-C366-FC4F3166BAF2}"/>
              </a:ext>
            </a:extLst>
          </p:cNvPr>
          <p:cNvSpPr>
            <a:spLocks noGrp="1"/>
          </p:cNvSpPr>
          <p:nvPr>
            <p:ph type="title"/>
          </p:nvPr>
        </p:nvSpPr>
        <p:spPr/>
        <p:txBody>
          <a:bodyPr/>
          <a:lstStyle/>
          <a:p>
            <a:r>
              <a:rPr lang="es-ES" dirty="0">
                <a:solidFill>
                  <a:srgbClr val="FFFF00"/>
                </a:solidFill>
              </a:rPr>
              <a:t>LEY DEL RITMO</a:t>
            </a:r>
            <a:endParaRPr lang="es-MX" dirty="0">
              <a:solidFill>
                <a:srgbClr val="FFFF00"/>
              </a:solidFill>
            </a:endParaRPr>
          </a:p>
        </p:txBody>
      </p:sp>
      <p:sp>
        <p:nvSpPr>
          <p:cNvPr id="3" name="Marcador de contenido 2">
            <a:extLst>
              <a:ext uri="{FF2B5EF4-FFF2-40B4-BE49-F238E27FC236}">
                <a16:creationId xmlns:a16="http://schemas.microsoft.com/office/drawing/2014/main" id="{960CD31D-B35A-7A18-4CBC-8A775B4C2E94}"/>
              </a:ext>
            </a:extLst>
          </p:cNvPr>
          <p:cNvSpPr>
            <a:spLocks noGrp="1"/>
          </p:cNvSpPr>
          <p:nvPr>
            <p:ph idx="1"/>
          </p:nvPr>
        </p:nvSpPr>
        <p:spPr>
          <a:xfrm>
            <a:off x="847531" y="1825625"/>
            <a:ext cx="10515600" cy="4351338"/>
          </a:xfrm>
        </p:spPr>
        <p:txBody>
          <a:bodyPr>
            <a:normAutofit/>
          </a:bodyPr>
          <a:lstStyle/>
          <a:p>
            <a:pPr marL="0" indent="0">
              <a:buNone/>
            </a:pPr>
            <a:r>
              <a:rPr lang="es-ES" sz="4400" dirty="0">
                <a:solidFill>
                  <a:srgbClr val="FFFF00"/>
                </a:solidFill>
              </a:rPr>
              <a:t>“TODO ES CÍCLICO”.</a:t>
            </a:r>
          </a:p>
          <a:p>
            <a:pPr marL="0" indent="0">
              <a:buNone/>
            </a:pPr>
            <a:r>
              <a:rPr lang="es-ES" sz="4400" dirty="0">
                <a:solidFill>
                  <a:srgbClr val="FFFF00"/>
                </a:solidFill>
              </a:rPr>
              <a:t>Todos los fenómenos y sucesos universales tienen un ritmo cíclico, escalar o periódico.</a:t>
            </a:r>
          </a:p>
          <a:p>
            <a:pPr marL="0" indent="0">
              <a:buNone/>
            </a:pPr>
            <a:r>
              <a:rPr lang="es-ES" sz="4400" dirty="0">
                <a:solidFill>
                  <a:srgbClr val="FFFF00"/>
                </a:solidFill>
              </a:rPr>
              <a:t>Así, las circunstancias o variables físicas se repiten rítmicamente de manera ordenada.  </a:t>
            </a:r>
            <a:endParaRPr lang="es-MX" sz="4400" dirty="0">
              <a:solidFill>
                <a:srgbClr val="FFFF00"/>
              </a:solidFill>
            </a:endParaRPr>
          </a:p>
        </p:txBody>
      </p:sp>
    </p:spTree>
    <p:extLst>
      <p:ext uri="{BB962C8B-B14F-4D97-AF65-F5344CB8AC3E}">
        <p14:creationId xmlns:p14="http://schemas.microsoft.com/office/powerpoint/2010/main" val="2337583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93AA4A2-A562-3BD0-5B3D-847FB3293D6A}"/>
              </a:ext>
            </a:extLst>
          </p:cNvPr>
          <p:cNvPicPr>
            <a:picLocks noChangeAspect="1"/>
          </p:cNvPicPr>
          <p:nvPr/>
        </p:nvPicPr>
        <p:blipFill>
          <a:blip r:embed="rId2"/>
          <a:stretch>
            <a:fillRect/>
          </a:stretch>
        </p:blipFill>
        <p:spPr>
          <a:xfrm>
            <a:off x="2461188" y="543504"/>
            <a:ext cx="7363230" cy="5674416"/>
          </a:xfrm>
          <a:prstGeom prst="rect">
            <a:avLst/>
          </a:prstGeom>
        </p:spPr>
      </p:pic>
    </p:spTree>
    <p:extLst>
      <p:ext uri="{BB962C8B-B14F-4D97-AF65-F5344CB8AC3E}">
        <p14:creationId xmlns:p14="http://schemas.microsoft.com/office/powerpoint/2010/main" val="2770567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88B658-2E53-0CD1-DB85-99C275C69349}"/>
              </a:ext>
            </a:extLst>
          </p:cNvPr>
          <p:cNvSpPr>
            <a:spLocks noGrp="1"/>
          </p:cNvSpPr>
          <p:nvPr>
            <p:ph type="title"/>
          </p:nvPr>
        </p:nvSpPr>
        <p:spPr/>
        <p:txBody>
          <a:bodyPr/>
          <a:lstStyle/>
          <a:p>
            <a:r>
              <a:rPr lang="es-ES" b="1" dirty="0">
                <a:solidFill>
                  <a:srgbClr val="FFFF00"/>
                </a:solidFill>
              </a:rPr>
              <a:t>LEY DE CAUSA Y EFECTO</a:t>
            </a:r>
            <a:endParaRPr lang="es-MX" b="1" dirty="0">
              <a:solidFill>
                <a:srgbClr val="FFFF00"/>
              </a:solidFill>
            </a:endParaRPr>
          </a:p>
        </p:txBody>
      </p:sp>
      <p:sp>
        <p:nvSpPr>
          <p:cNvPr id="3" name="Marcador de contenido 2">
            <a:extLst>
              <a:ext uri="{FF2B5EF4-FFF2-40B4-BE49-F238E27FC236}">
                <a16:creationId xmlns:a16="http://schemas.microsoft.com/office/drawing/2014/main" id="{3133B2A5-CD42-3018-6B17-CA0A899728BB}"/>
              </a:ext>
            </a:extLst>
          </p:cNvPr>
          <p:cNvSpPr>
            <a:spLocks noGrp="1"/>
          </p:cNvSpPr>
          <p:nvPr>
            <p:ph idx="1"/>
          </p:nvPr>
        </p:nvSpPr>
        <p:spPr/>
        <p:txBody>
          <a:bodyPr>
            <a:normAutofit/>
          </a:bodyPr>
          <a:lstStyle/>
          <a:p>
            <a:pPr marL="0" indent="0">
              <a:buNone/>
            </a:pPr>
            <a:r>
              <a:rPr lang="es-ES" sz="4400" dirty="0">
                <a:solidFill>
                  <a:srgbClr val="FFFF00"/>
                </a:solidFill>
              </a:rPr>
              <a:t>“A TODA ACCIÓN SIGUE UNA REACCÍON”.</a:t>
            </a:r>
          </a:p>
          <a:p>
            <a:pPr marL="0" indent="0">
              <a:buNone/>
            </a:pPr>
            <a:r>
              <a:rPr lang="es-ES" sz="4400" dirty="0">
                <a:solidFill>
                  <a:srgbClr val="FFFF00"/>
                </a:solidFill>
              </a:rPr>
              <a:t>Cualquier tipo de actividad o acción provoca una reacción observable u oculta a la vista. Así también todo efecto o fenómeno tiene una causa como origen.</a:t>
            </a:r>
            <a:endParaRPr lang="es-MX" sz="4400" dirty="0">
              <a:solidFill>
                <a:srgbClr val="FFFF00"/>
              </a:solidFill>
            </a:endParaRPr>
          </a:p>
        </p:txBody>
      </p:sp>
    </p:spTree>
    <p:extLst>
      <p:ext uri="{BB962C8B-B14F-4D97-AF65-F5344CB8AC3E}">
        <p14:creationId xmlns:p14="http://schemas.microsoft.com/office/powerpoint/2010/main" val="401829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D7ED006-F3FB-F2C7-C7FE-2BDAB9503550}"/>
              </a:ext>
            </a:extLst>
          </p:cNvPr>
          <p:cNvPicPr>
            <a:picLocks noChangeAspect="1"/>
          </p:cNvPicPr>
          <p:nvPr/>
        </p:nvPicPr>
        <p:blipFill>
          <a:blip r:embed="rId2"/>
          <a:stretch>
            <a:fillRect/>
          </a:stretch>
        </p:blipFill>
        <p:spPr>
          <a:xfrm>
            <a:off x="2235795" y="448336"/>
            <a:ext cx="7720409" cy="5961327"/>
          </a:xfrm>
          <a:prstGeom prst="rect">
            <a:avLst/>
          </a:prstGeom>
        </p:spPr>
      </p:pic>
    </p:spTree>
    <p:extLst>
      <p:ext uri="{BB962C8B-B14F-4D97-AF65-F5344CB8AC3E}">
        <p14:creationId xmlns:p14="http://schemas.microsoft.com/office/powerpoint/2010/main" val="1608343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82DA38-5D16-BBC3-D6D0-F18F026470E8}"/>
              </a:ext>
            </a:extLst>
          </p:cNvPr>
          <p:cNvSpPr>
            <a:spLocks noGrp="1"/>
          </p:cNvSpPr>
          <p:nvPr>
            <p:ph type="title"/>
          </p:nvPr>
        </p:nvSpPr>
        <p:spPr/>
        <p:txBody>
          <a:bodyPr/>
          <a:lstStyle/>
          <a:p>
            <a:r>
              <a:rPr lang="es-ES" b="1" dirty="0">
                <a:solidFill>
                  <a:srgbClr val="FFFF00"/>
                </a:solidFill>
              </a:rPr>
              <a:t>LEY DE CORRESPONDENCIA</a:t>
            </a:r>
            <a:endParaRPr lang="es-MX" b="1" dirty="0">
              <a:solidFill>
                <a:srgbClr val="FFFF00"/>
              </a:solidFill>
            </a:endParaRPr>
          </a:p>
        </p:txBody>
      </p:sp>
      <p:sp>
        <p:nvSpPr>
          <p:cNvPr id="3" name="Marcador de contenido 2">
            <a:extLst>
              <a:ext uri="{FF2B5EF4-FFF2-40B4-BE49-F238E27FC236}">
                <a16:creationId xmlns:a16="http://schemas.microsoft.com/office/drawing/2014/main" id="{B501C559-872B-C4B3-8D69-A11D0C52ACCD}"/>
              </a:ext>
            </a:extLst>
          </p:cNvPr>
          <p:cNvSpPr>
            <a:spLocks noGrp="1"/>
          </p:cNvSpPr>
          <p:nvPr>
            <p:ph idx="1"/>
          </p:nvPr>
        </p:nvSpPr>
        <p:spPr/>
        <p:txBody>
          <a:bodyPr>
            <a:normAutofit/>
          </a:bodyPr>
          <a:lstStyle/>
          <a:p>
            <a:pPr marL="0" indent="0">
              <a:buNone/>
            </a:pPr>
            <a:r>
              <a:rPr lang="es-ES" sz="4400" dirty="0">
                <a:solidFill>
                  <a:srgbClr val="FFFF00"/>
                </a:solidFill>
              </a:rPr>
              <a:t>“COMO ES ARRIBA ES ABAJO”.</a:t>
            </a:r>
          </a:p>
          <a:p>
            <a:pPr marL="0" indent="0">
              <a:buNone/>
            </a:pPr>
            <a:r>
              <a:rPr lang="es-ES" sz="4400" dirty="0">
                <a:solidFill>
                  <a:srgbClr val="FFFF00"/>
                </a:solidFill>
              </a:rPr>
              <a:t>En sus diferentes manifestaciones como sistema integrado y holístico el universo muestra correspondencia y analogía en, con o entre fenómenos, energía y actividades.</a:t>
            </a:r>
            <a:endParaRPr lang="es-MX" sz="4400" dirty="0">
              <a:solidFill>
                <a:srgbClr val="FFFF00"/>
              </a:solidFill>
            </a:endParaRPr>
          </a:p>
        </p:txBody>
      </p:sp>
    </p:spTree>
    <p:extLst>
      <p:ext uri="{BB962C8B-B14F-4D97-AF65-F5344CB8AC3E}">
        <p14:creationId xmlns:p14="http://schemas.microsoft.com/office/powerpoint/2010/main" val="6691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CCBF3AC-860E-E7B5-A540-D48FC7C2A48A}"/>
              </a:ext>
            </a:extLst>
          </p:cNvPr>
          <p:cNvPicPr>
            <a:picLocks noChangeAspect="1"/>
          </p:cNvPicPr>
          <p:nvPr/>
        </p:nvPicPr>
        <p:blipFill rotWithShape="1">
          <a:blip r:embed="rId2"/>
          <a:srcRect l="15040" r="15040"/>
          <a:stretch/>
        </p:blipFill>
        <p:spPr>
          <a:xfrm>
            <a:off x="7352522" y="333103"/>
            <a:ext cx="4247446" cy="6074736"/>
          </a:xfrm>
          <a:prstGeom prst="rect">
            <a:avLst/>
          </a:prstGeom>
        </p:spPr>
      </p:pic>
      <p:pic>
        <p:nvPicPr>
          <p:cNvPr id="4" name="Imagen 3">
            <a:extLst>
              <a:ext uri="{FF2B5EF4-FFF2-40B4-BE49-F238E27FC236}">
                <a16:creationId xmlns:a16="http://schemas.microsoft.com/office/drawing/2014/main" id="{F1A5984A-FFB1-C0FB-8814-78A1FD83701A}"/>
              </a:ext>
            </a:extLst>
          </p:cNvPr>
          <p:cNvPicPr>
            <a:picLocks noChangeAspect="1"/>
          </p:cNvPicPr>
          <p:nvPr/>
        </p:nvPicPr>
        <p:blipFill>
          <a:blip r:embed="rId3"/>
          <a:stretch>
            <a:fillRect/>
          </a:stretch>
        </p:blipFill>
        <p:spPr>
          <a:xfrm>
            <a:off x="769313" y="391632"/>
            <a:ext cx="5957679" cy="5957679"/>
          </a:xfrm>
          <a:prstGeom prst="rect">
            <a:avLst/>
          </a:prstGeom>
        </p:spPr>
      </p:pic>
    </p:spTree>
    <p:extLst>
      <p:ext uri="{BB962C8B-B14F-4D97-AF65-F5344CB8AC3E}">
        <p14:creationId xmlns:p14="http://schemas.microsoft.com/office/powerpoint/2010/main" val="3333109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848BDE-8134-7B85-3A4D-C2ADEA6AC2F1}"/>
              </a:ext>
            </a:extLst>
          </p:cNvPr>
          <p:cNvSpPr>
            <a:spLocks noGrp="1"/>
          </p:cNvSpPr>
          <p:nvPr>
            <p:ph type="title"/>
          </p:nvPr>
        </p:nvSpPr>
        <p:spPr/>
        <p:txBody>
          <a:bodyPr/>
          <a:lstStyle/>
          <a:p>
            <a:r>
              <a:rPr lang="es-ES" b="1" dirty="0">
                <a:solidFill>
                  <a:srgbClr val="FFFF00"/>
                </a:solidFill>
              </a:rPr>
              <a:t>LEY DE GENERACÍÓN</a:t>
            </a:r>
            <a:endParaRPr lang="es-MX" b="1" dirty="0">
              <a:solidFill>
                <a:srgbClr val="FFFF00"/>
              </a:solidFill>
            </a:endParaRPr>
          </a:p>
        </p:txBody>
      </p:sp>
      <p:sp>
        <p:nvSpPr>
          <p:cNvPr id="3" name="Marcador de contenido 2">
            <a:extLst>
              <a:ext uri="{FF2B5EF4-FFF2-40B4-BE49-F238E27FC236}">
                <a16:creationId xmlns:a16="http://schemas.microsoft.com/office/drawing/2014/main" id="{70A93763-1E29-E521-22CD-847A704914E8}"/>
              </a:ext>
            </a:extLst>
          </p:cNvPr>
          <p:cNvSpPr>
            <a:spLocks noGrp="1"/>
          </p:cNvSpPr>
          <p:nvPr>
            <p:ph idx="1"/>
          </p:nvPr>
        </p:nvSpPr>
        <p:spPr/>
        <p:txBody>
          <a:bodyPr>
            <a:normAutofit/>
          </a:bodyPr>
          <a:lstStyle/>
          <a:p>
            <a:pPr marL="0" indent="0">
              <a:buNone/>
            </a:pPr>
            <a:r>
              <a:rPr lang="es-ES" sz="4400" dirty="0">
                <a:solidFill>
                  <a:srgbClr val="FFFF00"/>
                </a:solidFill>
              </a:rPr>
              <a:t>“TODO TIENE GÉNERO”.</a:t>
            </a:r>
          </a:p>
          <a:p>
            <a:pPr marL="0" indent="0">
              <a:buNone/>
            </a:pPr>
            <a:r>
              <a:rPr lang="es-ES" sz="4400" dirty="0">
                <a:solidFill>
                  <a:srgbClr val="FFFF00"/>
                </a:solidFill>
              </a:rPr>
              <a:t>Así, todo lo que existe en el universo posee un género u otro (masculino y femenino). Entonces los fenómenos, objetos y seres vivientes se presentan en cualquiera de los dos géneros respectivamente.</a:t>
            </a:r>
            <a:endParaRPr lang="es-MX" sz="4400" dirty="0">
              <a:solidFill>
                <a:srgbClr val="FFFF00"/>
              </a:solidFill>
            </a:endParaRPr>
          </a:p>
        </p:txBody>
      </p:sp>
    </p:spTree>
    <p:extLst>
      <p:ext uri="{BB962C8B-B14F-4D97-AF65-F5344CB8AC3E}">
        <p14:creationId xmlns:p14="http://schemas.microsoft.com/office/powerpoint/2010/main" val="1037978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EBDBC3A-28A7-E5D3-D5CC-1AE63D0D1C62}"/>
              </a:ext>
            </a:extLst>
          </p:cNvPr>
          <p:cNvPicPr>
            <a:picLocks noChangeAspect="1"/>
          </p:cNvPicPr>
          <p:nvPr/>
        </p:nvPicPr>
        <p:blipFill>
          <a:blip r:embed="rId2"/>
          <a:stretch>
            <a:fillRect/>
          </a:stretch>
        </p:blipFill>
        <p:spPr>
          <a:xfrm>
            <a:off x="2110138" y="810200"/>
            <a:ext cx="7971723" cy="5031799"/>
          </a:xfrm>
          <a:prstGeom prst="rect">
            <a:avLst/>
          </a:prstGeom>
        </p:spPr>
      </p:pic>
    </p:spTree>
    <p:extLst>
      <p:ext uri="{BB962C8B-B14F-4D97-AF65-F5344CB8AC3E}">
        <p14:creationId xmlns:p14="http://schemas.microsoft.com/office/powerpoint/2010/main" val="1696825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5FF266-8ECF-1E7B-40FE-E17687C1A6A9}"/>
              </a:ext>
            </a:extLst>
          </p:cNvPr>
          <p:cNvSpPr>
            <a:spLocks noGrp="1"/>
          </p:cNvSpPr>
          <p:nvPr>
            <p:ph type="title"/>
          </p:nvPr>
        </p:nvSpPr>
        <p:spPr/>
        <p:txBody>
          <a:bodyPr/>
          <a:lstStyle/>
          <a:p>
            <a:r>
              <a:rPr lang="es-ES" dirty="0">
                <a:solidFill>
                  <a:srgbClr val="FFFF00"/>
                </a:solidFill>
              </a:rPr>
              <a:t>NUMEROLOGÍA TÁNTRICA</a:t>
            </a:r>
            <a:endParaRPr lang="es-MX" dirty="0">
              <a:solidFill>
                <a:srgbClr val="FFFF00"/>
              </a:solidFill>
            </a:endParaRPr>
          </a:p>
        </p:txBody>
      </p:sp>
      <p:sp>
        <p:nvSpPr>
          <p:cNvPr id="3" name="Marcador de contenido 2">
            <a:extLst>
              <a:ext uri="{FF2B5EF4-FFF2-40B4-BE49-F238E27FC236}">
                <a16:creationId xmlns:a16="http://schemas.microsoft.com/office/drawing/2014/main" id="{7B9BD937-C0C6-B78A-30CB-17F0DC91BF32}"/>
              </a:ext>
            </a:extLst>
          </p:cNvPr>
          <p:cNvSpPr>
            <a:spLocks noGrp="1"/>
          </p:cNvSpPr>
          <p:nvPr>
            <p:ph idx="1"/>
          </p:nvPr>
        </p:nvSpPr>
        <p:spPr/>
        <p:txBody>
          <a:bodyPr>
            <a:normAutofit/>
          </a:bodyPr>
          <a:lstStyle/>
          <a:p>
            <a:pPr marL="0" indent="0">
              <a:buNone/>
            </a:pPr>
            <a:r>
              <a:rPr lang="es-ES" sz="4400" dirty="0">
                <a:solidFill>
                  <a:srgbClr val="FFFF00"/>
                </a:solidFill>
              </a:rPr>
              <a:t>Es el estudio de los números de la fecha natal de una persona y que están en relación con su individualidad, autoestima, relaciones sociales, desarrollo humano y con sus vías </a:t>
            </a:r>
          </a:p>
          <a:p>
            <a:pPr marL="0" indent="0">
              <a:buNone/>
            </a:pPr>
            <a:r>
              <a:rPr lang="es-ES" sz="4400" dirty="0">
                <a:solidFill>
                  <a:srgbClr val="FFFF00"/>
                </a:solidFill>
              </a:rPr>
              <a:t>de realización.</a:t>
            </a:r>
            <a:endParaRPr lang="es-MX" sz="4400" dirty="0">
              <a:solidFill>
                <a:srgbClr val="FFFF00"/>
              </a:solidFill>
            </a:endParaRPr>
          </a:p>
        </p:txBody>
      </p:sp>
    </p:spTree>
    <p:extLst>
      <p:ext uri="{BB962C8B-B14F-4D97-AF65-F5344CB8AC3E}">
        <p14:creationId xmlns:p14="http://schemas.microsoft.com/office/powerpoint/2010/main" val="2089105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12754A5-7F02-9E97-2CC6-EAC68E5447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3201" y="935984"/>
            <a:ext cx="8625597" cy="4830334"/>
          </a:xfrm>
          <a:prstGeom prst="rect">
            <a:avLst/>
          </a:prstGeom>
        </p:spPr>
      </p:pic>
    </p:spTree>
    <p:extLst>
      <p:ext uri="{BB962C8B-B14F-4D97-AF65-F5344CB8AC3E}">
        <p14:creationId xmlns:p14="http://schemas.microsoft.com/office/powerpoint/2010/main" val="3495237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443D5D-80DF-CB94-620D-247B99F0E696}"/>
              </a:ext>
            </a:extLst>
          </p:cNvPr>
          <p:cNvSpPr>
            <a:spLocks noGrp="1"/>
          </p:cNvSpPr>
          <p:nvPr>
            <p:ph type="title"/>
          </p:nvPr>
        </p:nvSpPr>
        <p:spPr/>
        <p:txBody>
          <a:bodyPr/>
          <a:lstStyle/>
          <a:p>
            <a:r>
              <a:rPr lang="es-ES" b="1" dirty="0">
                <a:solidFill>
                  <a:srgbClr val="FFFF00"/>
                </a:solidFill>
              </a:rPr>
              <a:t>LOS DIEZ CUERPOS TÁNTRICOS</a:t>
            </a:r>
            <a:endParaRPr lang="es-MX" b="1" dirty="0">
              <a:solidFill>
                <a:srgbClr val="FFFF00"/>
              </a:solidFill>
            </a:endParaRPr>
          </a:p>
        </p:txBody>
      </p:sp>
      <p:sp>
        <p:nvSpPr>
          <p:cNvPr id="3" name="Marcador de contenido 2">
            <a:extLst>
              <a:ext uri="{FF2B5EF4-FFF2-40B4-BE49-F238E27FC236}">
                <a16:creationId xmlns:a16="http://schemas.microsoft.com/office/drawing/2014/main" id="{83FBC3F5-3D6F-2286-88A0-820134A69FA1}"/>
              </a:ext>
            </a:extLst>
          </p:cNvPr>
          <p:cNvSpPr>
            <a:spLocks noGrp="1"/>
          </p:cNvSpPr>
          <p:nvPr>
            <p:ph idx="1"/>
          </p:nvPr>
        </p:nvSpPr>
        <p:spPr/>
        <p:txBody>
          <a:bodyPr>
            <a:normAutofit fontScale="92500"/>
          </a:bodyPr>
          <a:lstStyle/>
          <a:p>
            <a:pPr marL="0" indent="0">
              <a:buNone/>
            </a:pPr>
            <a:r>
              <a:rPr lang="es-ES" sz="4400" dirty="0">
                <a:solidFill>
                  <a:srgbClr val="FFFF00"/>
                </a:solidFill>
              </a:rPr>
              <a:t>En las enseñanzas de yoga kundalini se dice que además del cuerpo físico o biológico reconocido normalmente todo ser humano está formado por variados cuerpos, cubiertas, componentes o sistemas. DIEZ CUERPOS en total, los cuales son un valioso arsenal personal para nuestra labor o trabajo individual.</a:t>
            </a:r>
            <a:endParaRPr lang="es-MX" sz="4400" dirty="0">
              <a:solidFill>
                <a:srgbClr val="FFFF00"/>
              </a:solidFill>
            </a:endParaRPr>
          </a:p>
        </p:txBody>
      </p:sp>
    </p:spTree>
    <p:extLst>
      <p:ext uri="{BB962C8B-B14F-4D97-AF65-F5344CB8AC3E}">
        <p14:creationId xmlns:p14="http://schemas.microsoft.com/office/powerpoint/2010/main" val="2412399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A80DD9-A646-1416-CD63-E4FD7DF549E5}"/>
              </a:ext>
            </a:extLst>
          </p:cNvPr>
          <p:cNvSpPr>
            <a:spLocks noGrp="1"/>
          </p:cNvSpPr>
          <p:nvPr>
            <p:ph type="title"/>
          </p:nvPr>
        </p:nvSpPr>
        <p:spPr>
          <a:xfrm>
            <a:off x="838200" y="0"/>
            <a:ext cx="10515600" cy="1325563"/>
          </a:xfrm>
        </p:spPr>
        <p:txBody>
          <a:bodyPr/>
          <a:lstStyle/>
          <a:p>
            <a:endParaRPr lang="es-MX"/>
          </a:p>
        </p:txBody>
      </p:sp>
      <p:sp>
        <p:nvSpPr>
          <p:cNvPr id="3" name="Marcador de contenido 2">
            <a:extLst>
              <a:ext uri="{FF2B5EF4-FFF2-40B4-BE49-F238E27FC236}">
                <a16:creationId xmlns:a16="http://schemas.microsoft.com/office/drawing/2014/main" id="{918D1ABF-602D-CA96-EDE0-04967C033624}"/>
              </a:ext>
            </a:extLst>
          </p:cNvPr>
          <p:cNvSpPr>
            <a:spLocks noGrp="1"/>
          </p:cNvSpPr>
          <p:nvPr>
            <p:ph idx="1"/>
          </p:nvPr>
        </p:nvSpPr>
        <p:spPr>
          <a:xfrm>
            <a:off x="838200" y="1396417"/>
            <a:ext cx="10515600" cy="4351338"/>
          </a:xfrm>
        </p:spPr>
        <p:txBody>
          <a:bodyPr>
            <a:normAutofit lnSpcReduction="10000"/>
          </a:bodyPr>
          <a:lstStyle/>
          <a:p>
            <a:pPr marL="0" indent="0">
              <a:buNone/>
            </a:pPr>
            <a:r>
              <a:rPr lang="es-ES" sz="4400" dirty="0">
                <a:solidFill>
                  <a:srgbClr val="FFFF00"/>
                </a:solidFill>
              </a:rPr>
              <a:t>Tales cuerpos o sistemas constituyen entre sí un complejo entramado que funciona de manera interactiva como un todo integrado, como un conjunto holístico que día a día opera inconscientemente.</a:t>
            </a:r>
          </a:p>
          <a:p>
            <a:pPr marL="0" indent="0">
              <a:buNone/>
            </a:pPr>
            <a:r>
              <a:rPr lang="es-ES" sz="4400" dirty="0">
                <a:solidFill>
                  <a:srgbClr val="FFFF00"/>
                </a:solidFill>
              </a:rPr>
              <a:t>Obviamente lo mejor sería que sus funciones estuvieran regidas conscientemente. </a:t>
            </a:r>
          </a:p>
          <a:p>
            <a:pPr marL="0" indent="0">
              <a:buNone/>
            </a:pPr>
            <a:endParaRPr lang="es-MX" sz="4400" dirty="0">
              <a:solidFill>
                <a:srgbClr val="FFFF00"/>
              </a:solidFill>
            </a:endParaRPr>
          </a:p>
        </p:txBody>
      </p:sp>
    </p:spTree>
    <p:extLst>
      <p:ext uri="{BB962C8B-B14F-4D97-AF65-F5344CB8AC3E}">
        <p14:creationId xmlns:p14="http://schemas.microsoft.com/office/powerpoint/2010/main" val="3208785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022761-1445-3B67-8010-6244EAEEF216}"/>
              </a:ext>
            </a:extLst>
          </p:cNvPr>
          <p:cNvSpPr>
            <a:spLocks noGrp="1"/>
          </p:cNvSpPr>
          <p:nvPr>
            <p:ph type="title"/>
          </p:nvPr>
        </p:nvSpPr>
        <p:spPr>
          <a:xfrm>
            <a:off x="838200" y="18255"/>
            <a:ext cx="10515600" cy="1325563"/>
          </a:xfrm>
        </p:spPr>
        <p:txBody>
          <a:bodyPr/>
          <a:lstStyle/>
          <a:p>
            <a:endParaRPr lang="es-MX"/>
          </a:p>
        </p:txBody>
      </p:sp>
      <p:sp>
        <p:nvSpPr>
          <p:cNvPr id="3" name="Marcador de contenido 2">
            <a:extLst>
              <a:ext uri="{FF2B5EF4-FFF2-40B4-BE49-F238E27FC236}">
                <a16:creationId xmlns:a16="http://schemas.microsoft.com/office/drawing/2014/main" id="{5D4255D5-7E79-574F-63D1-F4B48F7D7C31}"/>
              </a:ext>
            </a:extLst>
          </p:cNvPr>
          <p:cNvSpPr>
            <a:spLocks noGrp="1"/>
          </p:cNvSpPr>
          <p:nvPr>
            <p:ph idx="1"/>
          </p:nvPr>
        </p:nvSpPr>
        <p:spPr>
          <a:xfrm>
            <a:off x="838200" y="1343818"/>
            <a:ext cx="10515600" cy="4351338"/>
          </a:xfrm>
        </p:spPr>
        <p:txBody>
          <a:bodyPr>
            <a:noAutofit/>
          </a:bodyPr>
          <a:lstStyle/>
          <a:p>
            <a:pPr marL="0" indent="0">
              <a:buNone/>
            </a:pPr>
            <a:r>
              <a:rPr lang="es-ES" sz="4000" dirty="0">
                <a:solidFill>
                  <a:srgbClr val="FFFF00"/>
                </a:solidFill>
              </a:rPr>
              <a:t>Algunos de dichos cuerpos son de constitución mental mientras que otros son de naturaleza energética, aparte por supuesto, considerando al organismo físico o molecular. </a:t>
            </a:r>
          </a:p>
          <a:p>
            <a:pPr marL="0" indent="0">
              <a:buNone/>
            </a:pPr>
            <a:r>
              <a:rPr lang="es-ES" sz="4000" dirty="0">
                <a:solidFill>
                  <a:srgbClr val="FFFF00"/>
                </a:solidFill>
              </a:rPr>
              <a:t>Tenemos: </a:t>
            </a:r>
            <a:r>
              <a:rPr lang="es-ES" sz="4000" b="1" dirty="0">
                <a:solidFill>
                  <a:srgbClr val="FFFF00"/>
                </a:solidFill>
              </a:rPr>
              <a:t>Cuerpo del alma, mente negativa, mente positiva, mente neutral, cuerpo físico, línea de arco, aura, cuerpo </a:t>
            </a:r>
            <a:r>
              <a:rPr lang="es-ES" sz="4000" b="1" dirty="0" err="1">
                <a:solidFill>
                  <a:srgbClr val="FFFF00"/>
                </a:solidFill>
              </a:rPr>
              <a:t>pránico</a:t>
            </a:r>
            <a:r>
              <a:rPr lang="es-ES" sz="4000" b="1" dirty="0">
                <a:solidFill>
                  <a:srgbClr val="FFFF00"/>
                </a:solidFill>
              </a:rPr>
              <a:t>, cuerpo sutil y cuerpo radiante. </a:t>
            </a:r>
            <a:endParaRPr lang="es-MX" sz="4000" b="1" dirty="0">
              <a:solidFill>
                <a:srgbClr val="FFFF00"/>
              </a:solidFill>
            </a:endParaRPr>
          </a:p>
        </p:txBody>
      </p:sp>
    </p:spTree>
    <p:extLst>
      <p:ext uri="{BB962C8B-B14F-4D97-AF65-F5344CB8AC3E}">
        <p14:creationId xmlns:p14="http://schemas.microsoft.com/office/powerpoint/2010/main" val="456167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5A356A0-446A-D288-FA73-58CDBC235D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8874" y="363894"/>
            <a:ext cx="6934251" cy="5902390"/>
          </a:xfrm>
          <a:prstGeom prst="rect">
            <a:avLst/>
          </a:prstGeom>
        </p:spPr>
      </p:pic>
    </p:spTree>
    <p:extLst>
      <p:ext uri="{BB962C8B-B14F-4D97-AF65-F5344CB8AC3E}">
        <p14:creationId xmlns:p14="http://schemas.microsoft.com/office/powerpoint/2010/main" val="2092986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4A0C4A-1BDD-B5E9-A409-F4F46631F864}"/>
              </a:ext>
            </a:extLst>
          </p:cNvPr>
          <p:cNvSpPr>
            <a:spLocks noGrp="1"/>
          </p:cNvSpPr>
          <p:nvPr>
            <p:ph type="title"/>
          </p:nvPr>
        </p:nvSpPr>
        <p:spPr>
          <a:xfrm>
            <a:off x="838200" y="122530"/>
            <a:ext cx="10515600" cy="1325563"/>
          </a:xfrm>
        </p:spPr>
        <p:txBody>
          <a:bodyPr/>
          <a:lstStyle/>
          <a:p>
            <a:r>
              <a:rPr lang="es-ES" dirty="0">
                <a:solidFill>
                  <a:srgbClr val="FFFF00"/>
                </a:solidFill>
              </a:rPr>
              <a:t>CUERPO DEL ALMA</a:t>
            </a:r>
            <a:endParaRPr lang="es-MX" dirty="0">
              <a:solidFill>
                <a:srgbClr val="FFFF00"/>
              </a:solidFill>
            </a:endParaRPr>
          </a:p>
        </p:txBody>
      </p:sp>
      <p:sp>
        <p:nvSpPr>
          <p:cNvPr id="3" name="Marcador de contenido 2">
            <a:extLst>
              <a:ext uri="{FF2B5EF4-FFF2-40B4-BE49-F238E27FC236}">
                <a16:creationId xmlns:a16="http://schemas.microsoft.com/office/drawing/2014/main" id="{39C932F9-3A18-5DB9-906F-B8BEE70EE8AA}"/>
              </a:ext>
            </a:extLst>
          </p:cNvPr>
          <p:cNvSpPr>
            <a:spLocks noGrp="1"/>
          </p:cNvSpPr>
          <p:nvPr>
            <p:ph idx="1"/>
          </p:nvPr>
        </p:nvSpPr>
        <p:spPr>
          <a:xfrm>
            <a:off x="838200" y="1448093"/>
            <a:ext cx="10515600" cy="4351338"/>
          </a:xfrm>
        </p:spPr>
        <p:txBody>
          <a:bodyPr>
            <a:normAutofit/>
          </a:bodyPr>
          <a:lstStyle/>
          <a:p>
            <a:pPr marL="0" indent="0">
              <a:buNone/>
            </a:pPr>
            <a:r>
              <a:rPr lang="es-ES" sz="4400" dirty="0">
                <a:solidFill>
                  <a:srgbClr val="FFFF00"/>
                </a:solidFill>
              </a:rPr>
              <a:t>En numerología tántrica se le llama así a la emanación del ALMA diseminada por todos los tejidos y órganos del sistema biológico. Este cuerpo es el poder de la esencia </a:t>
            </a:r>
            <a:r>
              <a:rPr lang="es-ES" sz="4400" i="1" dirty="0" err="1">
                <a:solidFill>
                  <a:srgbClr val="FFFF00"/>
                </a:solidFill>
              </a:rPr>
              <a:t>atmica</a:t>
            </a:r>
            <a:r>
              <a:rPr lang="es-ES" sz="4400" dirty="0">
                <a:solidFill>
                  <a:srgbClr val="FFFF00"/>
                </a:solidFill>
              </a:rPr>
              <a:t> individual permeando a través de cada una de las ciento cincuenta billones (promedio) de células orgánicas. </a:t>
            </a:r>
            <a:endParaRPr lang="es-MX" sz="4400" dirty="0">
              <a:solidFill>
                <a:srgbClr val="FFFF00"/>
              </a:solidFill>
            </a:endParaRPr>
          </a:p>
        </p:txBody>
      </p:sp>
    </p:spTree>
    <p:extLst>
      <p:ext uri="{BB962C8B-B14F-4D97-AF65-F5344CB8AC3E}">
        <p14:creationId xmlns:p14="http://schemas.microsoft.com/office/powerpoint/2010/main" val="2036864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56419A8-9F4A-8F3B-10B7-F4492C3ABDF7}"/>
              </a:ext>
            </a:extLst>
          </p:cNvPr>
          <p:cNvPicPr>
            <a:picLocks noChangeAspect="1"/>
          </p:cNvPicPr>
          <p:nvPr/>
        </p:nvPicPr>
        <p:blipFill>
          <a:blip r:embed="rId2"/>
          <a:stretch>
            <a:fillRect/>
          </a:stretch>
        </p:blipFill>
        <p:spPr>
          <a:xfrm>
            <a:off x="2939812" y="329043"/>
            <a:ext cx="6312375" cy="6043765"/>
          </a:xfrm>
          <a:prstGeom prst="rect">
            <a:avLst/>
          </a:prstGeom>
        </p:spPr>
      </p:pic>
    </p:spTree>
    <p:extLst>
      <p:ext uri="{BB962C8B-B14F-4D97-AF65-F5344CB8AC3E}">
        <p14:creationId xmlns:p14="http://schemas.microsoft.com/office/powerpoint/2010/main" val="181438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47A33B-1757-A055-D658-18E65EE78FFD}"/>
              </a:ext>
            </a:extLst>
          </p:cNvPr>
          <p:cNvSpPr>
            <a:spLocks noGrp="1"/>
          </p:cNvSpPr>
          <p:nvPr>
            <p:ph type="title"/>
          </p:nvPr>
        </p:nvSpPr>
        <p:spPr/>
        <p:txBody>
          <a:bodyPr/>
          <a:lstStyle/>
          <a:p>
            <a:r>
              <a:rPr lang="es-ES" dirty="0">
                <a:solidFill>
                  <a:srgbClr val="FFFF00"/>
                </a:solidFill>
              </a:rPr>
              <a:t>MENTE NEGATIVA</a:t>
            </a:r>
            <a:endParaRPr lang="es-MX" dirty="0">
              <a:solidFill>
                <a:srgbClr val="FFFF00"/>
              </a:solidFill>
            </a:endParaRPr>
          </a:p>
        </p:txBody>
      </p:sp>
      <p:sp>
        <p:nvSpPr>
          <p:cNvPr id="3" name="Marcador de contenido 2">
            <a:extLst>
              <a:ext uri="{FF2B5EF4-FFF2-40B4-BE49-F238E27FC236}">
                <a16:creationId xmlns:a16="http://schemas.microsoft.com/office/drawing/2014/main" id="{4EEC39B2-3B1D-827D-34A5-18723A12623A}"/>
              </a:ext>
            </a:extLst>
          </p:cNvPr>
          <p:cNvSpPr>
            <a:spLocks noGrp="1"/>
          </p:cNvSpPr>
          <p:nvPr>
            <p:ph idx="1"/>
          </p:nvPr>
        </p:nvSpPr>
        <p:spPr/>
        <p:txBody>
          <a:bodyPr>
            <a:normAutofit/>
          </a:bodyPr>
          <a:lstStyle/>
          <a:p>
            <a:pPr marL="0" indent="0">
              <a:buNone/>
            </a:pPr>
            <a:r>
              <a:rPr lang="es-ES" sz="4400" dirty="0">
                <a:solidFill>
                  <a:srgbClr val="FFFF00"/>
                </a:solidFill>
              </a:rPr>
              <a:t>Es el cuerpo mental que nos permite ejercer el sentido común, considerar los riesgos existentes en cada situación y así aplicar nuestra habilidad de contención para preservar nuestro ser del peligro.</a:t>
            </a:r>
            <a:endParaRPr lang="es-MX" sz="4400" dirty="0">
              <a:solidFill>
                <a:srgbClr val="FFFF00"/>
              </a:solidFill>
            </a:endParaRPr>
          </a:p>
        </p:txBody>
      </p:sp>
    </p:spTree>
    <p:extLst>
      <p:ext uri="{BB962C8B-B14F-4D97-AF65-F5344CB8AC3E}">
        <p14:creationId xmlns:p14="http://schemas.microsoft.com/office/powerpoint/2010/main" val="1033120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ED8E6F4-783A-107E-3DB7-A3DF4E85F847}"/>
              </a:ext>
            </a:extLst>
          </p:cNvPr>
          <p:cNvPicPr>
            <a:picLocks noChangeAspect="1"/>
          </p:cNvPicPr>
          <p:nvPr/>
        </p:nvPicPr>
        <p:blipFill>
          <a:blip r:embed="rId2"/>
          <a:stretch>
            <a:fillRect/>
          </a:stretch>
        </p:blipFill>
        <p:spPr>
          <a:xfrm>
            <a:off x="3292442" y="1862103"/>
            <a:ext cx="5607115" cy="3876223"/>
          </a:xfrm>
          <a:prstGeom prst="rect">
            <a:avLst/>
          </a:prstGeom>
        </p:spPr>
      </p:pic>
    </p:spTree>
    <p:extLst>
      <p:ext uri="{BB962C8B-B14F-4D97-AF65-F5344CB8AC3E}">
        <p14:creationId xmlns:p14="http://schemas.microsoft.com/office/powerpoint/2010/main" val="3721558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9970AE-1EC7-56AC-DC37-60F7E367142C}"/>
              </a:ext>
            </a:extLst>
          </p:cNvPr>
          <p:cNvSpPr>
            <a:spLocks noGrp="1"/>
          </p:cNvSpPr>
          <p:nvPr>
            <p:ph type="title"/>
          </p:nvPr>
        </p:nvSpPr>
        <p:spPr/>
        <p:txBody>
          <a:bodyPr/>
          <a:lstStyle/>
          <a:p>
            <a:r>
              <a:rPr lang="es-ES" dirty="0">
                <a:solidFill>
                  <a:srgbClr val="FFFF00"/>
                </a:solidFill>
              </a:rPr>
              <a:t>MENTE POSITIVA</a:t>
            </a:r>
            <a:endParaRPr lang="es-MX" dirty="0">
              <a:solidFill>
                <a:srgbClr val="FFFF00"/>
              </a:solidFill>
            </a:endParaRPr>
          </a:p>
        </p:txBody>
      </p:sp>
      <p:sp>
        <p:nvSpPr>
          <p:cNvPr id="3" name="Marcador de contenido 2">
            <a:extLst>
              <a:ext uri="{FF2B5EF4-FFF2-40B4-BE49-F238E27FC236}">
                <a16:creationId xmlns:a16="http://schemas.microsoft.com/office/drawing/2014/main" id="{C2A9CCE0-FD63-081B-9505-FC2A28758BCE}"/>
              </a:ext>
            </a:extLst>
          </p:cNvPr>
          <p:cNvSpPr>
            <a:spLocks noGrp="1"/>
          </p:cNvSpPr>
          <p:nvPr>
            <p:ph idx="1"/>
          </p:nvPr>
        </p:nvSpPr>
        <p:spPr/>
        <p:txBody>
          <a:bodyPr>
            <a:normAutofit/>
          </a:bodyPr>
          <a:lstStyle/>
          <a:p>
            <a:pPr marL="0" indent="0">
              <a:buNone/>
            </a:pPr>
            <a:r>
              <a:rPr lang="es-ES" sz="4400" dirty="0">
                <a:solidFill>
                  <a:srgbClr val="FFFF00"/>
                </a:solidFill>
              </a:rPr>
              <a:t>Es la mente que nos indica actuar y avanzar, la fuerza de voluntad y ejecución.</a:t>
            </a:r>
          </a:p>
          <a:p>
            <a:pPr marL="0" indent="0">
              <a:buNone/>
            </a:pPr>
            <a:r>
              <a:rPr lang="es-ES" sz="4400" dirty="0">
                <a:solidFill>
                  <a:srgbClr val="FFFF00"/>
                </a:solidFill>
              </a:rPr>
              <a:t>Es al mismo tiempo la luz “verde”, así como el “acelerador” que nos indica avanzar y que nos motiva para abordar tal o cual empresa.</a:t>
            </a:r>
            <a:endParaRPr lang="es-MX" sz="4400" dirty="0">
              <a:solidFill>
                <a:srgbClr val="FFFF00"/>
              </a:solidFill>
            </a:endParaRPr>
          </a:p>
        </p:txBody>
      </p:sp>
    </p:spTree>
    <p:extLst>
      <p:ext uri="{BB962C8B-B14F-4D97-AF65-F5344CB8AC3E}">
        <p14:creationId xmlns:p14="http://schemas.microsoft.com/office/powerpoint/2010/main" val="23573242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519A2B-20B6-0CA2-0671-E7A1C9605E7F}"/>
              </a:ext>
            </a:extLst>
          </p:cNvPr>
          <p:cNvPicPr>
            <a:picLocks noChangeAspect="1"/>
          </p:cNvPicPr>
          <p:nvPr/>
        </p:nvPicPr>
        <p:blipFill>
          <a:blip r:embed="rId2"/>
          <a:stretch>
            <a:fillRect/>
          </a:stretch>
        </p:blipFill>
        <p:spPr>
          <a:xfrm>
            <a:off x="3229522" y="105501"/>
            <a:ext cx="5877155" cy="6646997"/>
          </a:xfrm>
          <a:prstGeom prst="rect">
            <a:avLst/>
          </a:prstGeom>
        </p:spPr>
      </p:pic>
    </p:spTree>
    <p:extLst>
      <p:ext uri="{BB962C8B-B14F-4D97-AF65-F5344CB8AC3E}">
        <p14:creationId xmlns:p14="http://schemas.microsoft.com/office/powerpoint/2010/main" val="40536580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268B44-6658-BC2F-C8C1-2AE21C9620A1}"/>
              </a:ext>
            </a:extLst>
          </p:cNvPr>
          <p:cNvSpPr>
            <a:spLocks noGrp="1"/>
          </p:cNvSpPr>
          <p:nvPr>
            <p:ph type="title"/>
          </p:nvPr>
        </p:nvSpPr>
        <p:spPr/>
        <p:txBody>
          <a:bodyPr/>
          <a:lstStyle/>
          <a:p>
            <a:r>
              <a:rPr lang="es-ES" dirty="0">
                <a:solidFill>
                  <a:srgbClr val="FFFF00"/>
                </a:solidFill>
              </a:rPr>
              <a:t>MENTE NEUTRAL</a:t>
            </a:r>
            <a:endParaRPr lang="es-MX" dirty="0">
              <a:solidFill>
                <a:srgbClr val="FFFF00"/>
              </a:solidFill>
            </a:endParaRPr>
          </a:p>
        </p:txBody>
      </p:sp>
      <p:sp>
        <p:nvSpPr>
          <p:cNvPr id="3" name="Marcador de contenido 2">
            <a:extLst>
              <a:ext uri="{FF2B5EF4-FFF2-40B4-BE49-F238E27FC236}">
                <a16:creationId xmlns:a16="http://schemas.microsoft.com/office/drawing/2014/main" id="{96BFAB62-E9AF-2A0D-CCCE-32384861A43D}"/>
              </a:ext>
            </a:extLst>
          </p:cNvPr>
          <p:cNvSpPr>
            <a:spLocks noGrp="1"/>
          </p:cNvSpPr>
          <p:nvPr>
            <p:ph idx="1"/>
          </p:nvPr>
        </p:nvSpPr>
        <p:spPr/>
        <p:txBody>
          <a:bodyPr>
            <a:normAutofit/>
          </a:bodyPr>
          <a:lstStyle/>
          <a:p>
            <a:pPr marL="0" indent="0">
              <a:buNone/>
            </a:pPr>
            <a:r>
              <a:rPr lang="es-ES" sz="4400" dirty="0">
                <a:solidFill>
                  <a:srgbClr val="FFFF00"/>
                </a:solidFill>
              </a:rPr>
              <a:t>La mente neutral, como lo indica su nombre se sitúa en medio y por arriba de la mente negativa y la mente positiva.</a:t>
            </a:r>
          </a:p>
          <a:p>
            <a:pPr marL="0" indent="0">
              <a:buNone/>
            </a:pPr>
            <a:r>
              <a:rPr lang="es-ES" sz="4400" dirty="0">
                <a:solidFill>
                  <a:srgbClr val="FFFF00"/>
                </a:solidFill>
              </a:rPr>
              <a:t>Evalúa la información tanto de una y otra.</a:t>
            </a:r>
          </a:p>
          <a:p>
            <a:pPr marL="0" indent="0">
              <a:buNone/>
            </a:pPr>
            <a:r>
              <a:rPr lang="es-ES" sz="4400" dirty="0">
                <a:solidFill>
                  <a:srgbClr val="FFFF00"/>
                </a:solidFill>
              </a:rPr>
              <a:t>Tiene la facultad de ser completamente imparcial, como un árbitro entre dos bandos.</a:t>
            </a:r>
            <a:endParaRPr lang="es-MX" sz="4400" dirty="0">
              <a:solidFill>
                <a:srgbClr val="FFFF00"/>
              </a:solidFill>
            </a:endParaRPr>
          </a:p>
        </p:txBody>
      </p:sp>
    </p:spTree>
    <p:extLst>
      <p:ext uri="{BB962C8B-B14F-4D97-AF65-F5344CB8AC3E}">
        <p14:creationId xmlns:p14="http://schemas.microsoft.com/office/powerpoint/2010/main" val="1372723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E647CBC-FEEC-9D73-EE1F-F5702F5AE084}"/>
              </a:ext>
            </a:extLst>
          </p:cNvPr>
          <p:cNvPicPr>
            <a:picLocks noChangeAspect="1"/>
          </p:cNvPicPr>
          <p:nvPr/>
        </p:nvPicPr>
        <p:blipFill rotWithShape="1">
          <a:blip r:embed="rId2"/>
          <a:srcRect l="3284" t="2215" r="4934" b="-1"/>
          <a:stretch/>
        </p:blipFill>
        <p:spPr>
          <a:xfrm>
            <a:off x="1677056" y="867745"/>
            <a:ext cx="8837888" cy="5271796"/>
          </a:xfrm>
          <a:prstGeom prst="rect">
            <a:avLst/>
          </a:prstGeom>
        </p:spPr>
      </p:pic>
    </p:spTree>
    <p:extLst>
      <p:ext uri="{BB962C8B-B14F-4D97-AF65-F5344CB8AC3E}">
        <p14:creationId xmlns:p14="http://schemas.microsoft.com/office/powerpoint/2010/main" val="41485047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8AC9B3-69BD-E908-9C08-38391FF5020C}"/>
              </a:ext>
            </a:extLst>
          </p:cNvPr>
          <p:cNvSpPr>
            <a:spLocks noGrp="1"/>
          </p:cNvSpPr>
          <p:nvPr>
            <p:ph type="title"/>
          </p:nvPr>
        </p:nvSpPr>
        <p:spPr>
          <a:xfrm>
            <a:off x="838200" y="0"/>
            <a:ext cx="10515600" cy="1325563"/>
          </a:xfrm>
        </p:spPr>
        <p:txBody>
          <a:bodyPr/>
          <a:lstStyle/>
          <a:p>
            <a:r>
              <a:rPr lang="es-ES" dirty="0">
                <a:solidFill>
                  <a:srgbClr val="FFFF00"/>
                </a:solidFill>
              </a:rPr>
              <a:t>CUERPO FÍSICO</a:t>
            </a:r>
            <a:endParaRPr lang="es-MX" dirty="0">
              <a:solidFill>
                <a:srgbClr val="FFFF00"/>
              </a:solidFill>
            </a:endParaRPr>
          </a:p>
        </p:txBody>
      </p:sp>
      <p:sp>
        <p:nvSpPr>
          <p:cNvPr id="3" name="Marcador de contenido 2">
            <a:extLst>
              <a:ext uri="{FF2B5EF4-FFF2-40B4-BE49-F238E27FC236}">
                <a16:creationId xmlns:a16="http://schemas.microsoft.com/office/drawing/2014/main" id="{F9839874-58BA-3988-3765-7DB294A6CCEF}"/>
              </a:ext>
            </a:extLst>
          </p:cNvPr>
          <p:cNvSpPr>
            <a:spLocks noGrp="1"/>
          </p:cNvSpPr>
          <p:nvPr>
            <p:ph idx="1"/>
          </p:nvPr>
        </p:nvSpPr>
        <p:spPr>
          <a:xfrm>
            <a:off x="838200" y="1368635"/>
            <a:ext cx="10515600" cy="4351338"/>
          </a:xfrm>
        </p:spPr>
        <p:txBody>
          <a:bodyPr>
            <a:normAutofit/>
          </a:bodyPr>
          <a:lstStyle/>
          <a:p>
            <a:pPr marL="0" indent="0">
              <a:buNone/>
            </a:pPr>
            <a:r>
              <a:rPr lang="es-ES" sz="4400" dirty="0">
                <a:solidFill>
                  <a:srgbClr val="FFFF00"/>
                </a:solidFill>
              </a:rPr>
              <a:t>Es el vehículo material donde se desarrollan las actividades propias de los otros cuerpos. Es el “campo de juego” en el cual interactúan todos aquellos y por lo mismo se considera un recinto sagrado por cuanto es posible trabajar en </a:t>
            </a:r>
            <a:r>
              <a:rPr lang="es-ES" sz="4400" dirty="0" err="1">
                <a:solidFill>
                  <a:srgbClr val="FFFF00"/>
                </a:solidFill>
              </a:rPr>
              <a:t>pos</a:t>
            </a:r>
            <a:r>
              <a:rPr lang="es-ES" sz="4400" dirty="0">
                <a:solidFill>
                  <a:srgbClr val="FFFF00"/>
                </a:solidFill>
              </a:rPr>
              <a:t> de nuestro desenvolvimiento espiritual.</a:t>
            </a:r>
            <a:endParaRPr lang="es-MX" sz="4400" dirty="0">
              <a:solidFill>
                <a:srgbClr val="FFFF00"/>
              </a:solidFill>
            </a:endParaRPr>
          </a:p>
        </p:txBody>
      </p:sp>
    </p:spTree>
    <p:extLst>
      <p:ext uri="{BB962C8B-B14F-4D97-AF65-F5344CB8AC3E}">
        <p14:creationId xmlns:p14="http://schemas.microsoft.com/office/powerpoint/2010/main" val="3586896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7EAC122-AFAF-DD9F-59EE-84870B3AC9AE}"/>
              </a:ext>
            </a:extLst>
          </p:cNvPr>
          <p:cNvPicPr>
            <a:picLocks noChangeAspect="1"/>
          </p:cNvPicPr>
          <p:nvPr/>
        </p:nvPicPr>
        <p:blipFill>
          <a:blip r:embed="rId2"/>
          <a:stretch>
            <a:fillRect/>
          </a:stretch>
        </p:blipFill>
        <p:spPr>
          <a:xfrm>
            <a:off x="3380425" y="167226"/>
            <a:ext cx="5431150" cy="6372969"/>
          </a:xfrm>
          <a:prstGeom prst="rect">
            <a:avLst/>
          </a:prstGeom>
        </p:spPr>
      </p:pic>
    </p:spTree>
    <p:extLst>
      <p:ext uri="{BB962C8B-B14F-4D97-AF65-F5344CB8AC3E}">
        <p14:creationId xmlns:p14="http://schemas.microsoft.com/office/powerpoint/2010/main" val="4218530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15CDE93-2E00-249A-CDD1-B6734EFA97DE}"/>
              </a:ext>
            </a:extLst>
          </p:cNvPr>
          <p:cNvPicPr>
            <a:picLocks noChangeAspect="1"/>
          </p:cNvPicPr>
          <p:nvPr/>
        </p:nvPicPr>
        <p:blipFill>
          <a:blip r:embed="rId3"/>
          <a:stretch>
            <a:fillRect/>
          </a:stretch>
        </p:blipFill>
        <p:spPr>
          <a:xfrm>
            <a:off x="2302116" y="587249"/>
            <a:ext cx="7587768" cy="5683501"/>
          </a:xfrm>
          <a:prstGeom prst="rect">
            <a:avLst/>
          </a:prstGeom>
        </p:spPr>
      </p:pic>
    </p:spTree>
    <p:extLst>
      <p:ext uri="{BB962C8B-B14F-4D97-AF65-F5344CB8AC3E}">
        <p14:creationId xmlns:p14="http://schemas.microsoft.com/office/powerpoint/2010/main" val="34945586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F4EE76-4E1F-C239-8930-4CD289C83B60}"/>
              </a:ext>
            </a:extLst>
          </p:cNvPr>
          <p:cNvSpPr>
            <a:spLocks noGrp="1"/>
          </p:cNvSpPr>
          <p:nvPr>
            <p:ph type="title"/>
          </p:nvPr>
        </p:nvSpPr>
        <p:spPr>
          <a:xfrm>
            <a:off x="838200" y="169183"/>
            <a:ext cx="10515600" cy="1325563"/>
          </a:xfrm>
        </p:spPr>
        <p:txBody>
          <a:bodyPr/>
          <a:lstStyle/>
          <a:p>
            <a:r>
              <a:rPr lang="es-ES" dirty="0">
                <a:solidFill>
                  <a:srgbClr val="FFFF00"/>
                </a:solidFill>
              </a:rPr>
              <a:t>LINEA DE ARCO</a:t>
            </a:r>
            <a:endParaRPr lang="es-MX" dirty="0">
              <a:solidFill>
                <a:srgbClr val="FFFF00"/>
              </a:solidFill>
            </a:endParaRPr>
          </a:p>
        </p:txBody>
      </p:sp>
      <p:sp>
        <p:nvSpPr>
          <p:cNvPr id="3" name="Marcador de contenido 2">
            <a:extLst>
              <a:ext uri="{FF2B5EF4-FFF2-40B4-BE49-F238E27FC236}">
                <a16:creationId xmlns:a16="http://schemas.microsoft.com/office/drawing/2014/main" id="{3C990E6D-594C-9939-71B2-2D0890E3C95B}"/>
              </a:ext>
            </a:extLst>
          </p:cNvPr>
          <p:cNvSpPr>
            <a:spLocks noGrp="1"/>
          </p:cNvSpPr>
          <p:nvPr>
            <p:ph idx="1"/>
          </p:nvPr>
        </p:nvSpPr>
        <p:spPr>
          <a:xfrm>
            <a:off x="838200" y="1629682"/>
            <a:ext cx="10515600" cy="4351338"/>
          </a:xfrm>
        </p:spPr>
        <p:txBody>
          <a:bodyPr>
            <a:normAutofit lnSpcReduction="10000"/>
          </a:bodyPr>
          <a:lstStyle/>
          <a:p>
            <a:pPr marL="0" indent="0">
              <a:buNone/>
            </a:pPr>
            <a:r>
              <a:rPr lang="es-ES" sz="4400" dirty="0">
                <a:solidFill>
                  <a:srgbClr val="FFFF00"/>
                </a:solidFill>
              </a:rPr>
              <a:t>También conocida como Arco de luz, consiste en una diadema energética que corona nuestra cabeza desde una oreja hasta la otra recorriendo la línea frontal de la cabellera pasando por la zona del entrecejo. </a:t>
            </a:r>
          </a:p>
          <a:p>
            <a:pPr marL="0" indent="0">
              <a:buNone/>
            </a:pPr>
            <a:r>
              <a:rPr lang="es-ES" sz="4400" dirty="0">
                <a:solidFill>
                  <a:srgbClr val="FFFF00"/>
                </a:solidFill>
              </a:rPr>
              <a:t>Es la aureola que suele pintarse en los santos y corresponde al campo magnético cerebral.</a:t>
            </a:r>
            <a:endParaRPr lang="es-MX" sz="4400" dirty="0">
              <a:solidFill>
                <a:srgbClr val="FFFF00"/>
              </a:solidFill>
            </a:endParaRPr>
          </a:p>
        </p:txBody>
      </p:sp>
    </p:spTree>
    <p:extLst>
      <p:ext uri="{BB962C8B-B14F-4D97-AF65-F5344CB8AC3E}">
        <p14:creationId xmlns:p14="http://schemas.microsoft.com/office/powerpoint/2010/main" val="31007769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3DC4FFC-A720-A515-DD94-A0EC0CB56F04}"/>
              </a:ext>
            </a:extLst>
          </p:cNvPr>
          <p:cNvPicPr>
            <a:picLocks noChangeAspect="1"/>
          </p:cNvPicPr>
          <p:nvPr/>
        </p:nvPicPr>
        <p:blipFill>
          <a:blip r:embed="rId2"/>
          <a:stretch>
            <a:fillRect/>
          </a:stretch>
        </p:blipFill>
        <p:spPr>
          <a:xfrm>
            <a:off x="3532103" y="121530"/>
            <a:ext cx="5127793" cy="6437016"/>
          </a:xfrm>
          <a:prstGeom prst="rect">
            <a:avLst/>
          </a:prstGeom>
        </p:spPr>
      </p:pic>
    </p:spTree>
    <p:extLst>
      <p:ext uri="{BB962C8B-B14F-4D97-AF65-F5344CB8AC3E}">
        <p14:creationId xmlns:p14="http://schemas.microsoft.com/office/powerpoint/2010/main" val="2504580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B20BE5-B6D8-361B-83D3-9AD5A43BDADB}"/>
              </a:ext>
            </a:extLst>
          </p:cNvPr>
          <p:cNvSpPr>
            <a:spLocks noGrp="1"/>
          </p:cNvSpPr>
          <p:nvPr>
            <p:ph type="title"/>
          </p:nvPr>
        </p:nvSpPr>
        <p:spPr/>
        <p:txBody>
          <a:bodyPr/>
          <a:lstStyle/>
          <a:p>
            <a:r>
              <a:rPr lang="es-ES" dirty="0">
                <a:solidFill>
                  <a:srgbClr val="FFFF00"/>
                </a:solidFill>
              </a:rPr>
              <a:t>EL AURA</a:t>
            </a:r>
            <a:endParaRPr lang="es-MX" dirty="0">
              <a:solidFill>
                <a:srgbClr val="FFFF00"/>
              </a:solidFill>
            </a:endParaRPr>
          </a:p>
        </p:txBody>
      </p:sp>
      <p:sp>
        <p:nvSpPr>
          <p:cNvPr id="3" name="Marcador de contenido 2">
            <a:extLst>
              <a:ext uri="{FF2B5EF4-FFF2-40B4-BE49-F238E27FC236}">
                <a16:creationId xmlns:a16="http://schemas.microsoft.com/office/drawing/2014/main" id="{67DFF71B-F13C-EADA-5D92-3F39E85D778E}"/>
              </a:ext>
            </a:extLst>
          </p:cNvPr>
          <p:cNvSpPr>
            <a:spLocks noGrp="1"/>
          </p:cNvSpPr>
          <p:nvPr>
            <p:ph idx="1"/>
          </p:nvPr>
        </p:nvSpPr>
        <p:spPr/>
        <p:txBody>
          <a:bodyPr>
            <a:normAutofit/>
          </a:bodyPr>
          <a:lstStyle/>
          <a:p>
            <a:pPr marL="0" indent="0">
              <a:buNone/>
            </a:pPr>
            <a:r>
              <a:rPr lang="es-ES" sz="4400" dirty="0">
                <a:solidFill>
                  <a:srgbClr val="FFFF00"/>
                </a:solidFill>
              </a:rPr>
              <a:t>Llamado “Huevo </a:t>
            </a:r>
            <a:r>
              <a:rPr lang="es-ES" sz="4400" dirty="0" err="1">
                <a:solidFill>
                  <a:srgbClr val="FFFF00"/>
                </a:solidFill>
              </a:rPr>
              <a:t>aúrico</a:t>
            </a:r>
            <a:r>
              <a:rPr lang="es-ES" sz="4400" dirty="0">
                <a:solidFill>
                  <a:srgbClr val="FFFF00"/>
                </a:solidFill>
              </a:rPr>
              <a:t>”, consta de un campo energético que se crea a partir del cuerpo físico, que lo envuelve formando una “nube” polícroma que fluye en la mayoría de casos  extendiéndose a unos cincuenta a noventa centímetros de la piel. </a:t>
            </a:r>
            <a:endParaRPr lang="es-MX" sz="4400" dirty="0">
              <a:solidFill>
                <a:srgbClr val="FFFF00"/>
              </a:solidFill>
            </a:endParaRPr>
          </a:p>
        </p:txBody>
      </p:sp>
    </p:spTree>
    <p:extLst>
      <p:ext uri="{BB962C8B-B14F-4D97-AF65-F5344CB8AC3E}">
        <p14:creationId xmlns:p14="http://schemas.microsoft.com/office/powerpoint/2010/main" val="29103757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62337B1-DB28-8D1B-E282-7370CADE951E}"/>
              </a:ext>
            </a:extLst>
          </p:cNvPr>
          <p:cNvPicPr>
            <a:picLocks noChangeAspect="1"/>
          </p:cNvPicPr>
          <p:nvPr/>
        </p:nvPicPr>
        <p:blipFill>
          <a:blip r:embed="rId2"/>
          <a:stretch>
            <a:fillRect/>
          </a:stretch>
        </p:blipFill>
        <p:spPr>
          <a:xfrm>
            <a:off x="3443437" y="310827"/>
            <a:ext cx="5305126" cy="6236346"/>
          </a:xfrm>
          <a:prstGeom prst="rect">
            <a:avLst/>
          </a:prstGeom>
        </p:spPr>
      </p:pic>
    </p:spTree>
    <p:extLst>
      <p:ext uri="{BB962C8B-B14F-4D97-AF65-F5344CB8AC3E}">
        <p14:creationId xmlns:p14="http://schemas.microsoft.com/office/powerpoint/2010/main" val="24252395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86E6E0-74D1-BAD2-EF55-EDFAF1BCD82E}"/>
              </a:ext>
            </a:extLst>
          </p:cNvPr>
          <p:cNvSpPr>
            <a:spLocks noGrp="1"/>
          </p:cNvSpPr>
          <p:nvPr>
            <p:ph type="title"/>
          </p:nvPr>
        </p:nvSpPr>
        <p:spPr/>
        <p:txBody>
          <a:bodyPr/>
          <a:lstStyle/>
          <a:p>
            <a:r>
              <a:rPr lang="es-ES" b="1" dirty="0">
                <a:solidFill>
                  <a:srgbClr val="FFFF00"/>
                </a:solidFill>
              </a:rPr>
              <a:t>CUERPO PRÁNICO</a:t>
            </a:r>
            <a:endParaRPr lang="es-MX" b="1" dirty="0">
              <a:solidFill>
                <a:srgbClr val="FFFF00"/>
              </a:solidFill>
            </a:endParaRPr>
          </a:p>
        </p:txBody>
      </p:sp>
      <p:sp>
        <p:nvSpPr>
          <p:cNvPr id="3" name="Marcador de contenido 2">
            <a:extLst>
              <a:ext uri="{FF2B5EF4-FFF2-40B4-BE49-F238E27FC236}">
                <a16:creationId xmlns:a16="http://schemas.microsoft.com/office/drawing/2014/main" id="{81385F58-A297-FFD7-16B0-C00D12DA7D74}"/>
              </a:ext>
            </a:extLst>
          </p:cNvPr>
          <p:cNvSpPr>
            <a:spLocks noGrp="1"/>
          </p:cNvSpPr>
          <p:nvPr>
            <p:ph idx="1"/>
          </p:nvPr>
        </p:nvSpPr>
        <p:spPr/>
        <p:txBody>
          <a:bodyPr>
            <a:normAutofit/>
          </a:bodyPr>
          <a:lstStyle/>
          <a:p>
            <a:pPr marL="0" indent="0">
              <a:buNone/>
            </a:pPr>
            <a:r>
              <a:rPr lang="es-ES" sz="4400" dirty="0">
                <a:solidFill>
                  <a:srgbClr val="FFFF00"/>
                </a:solidFill>
              </a:rPr>
              <a:t>El cuerpo </a:t>
            </a:r>
            <a:r>
              <a:rPr lang="es-ES" sz="4400" dirty="0" err="1">
                <a:solidFill>
                  <a:srgbClr val="FFFF00"/>
                </a:solidFill>
              </a:rPr>
              <a:t>pránico</a:t>
            </a:r>
            <a:r>
              <a:rPr lang="es-ES" sz="4400" dirty="0">
                <a:solidFill>
                  <a:srgbClr val="FFFF00"/>
                </a:solidFill>
              </a:rPr>
              <a:t> está formado por una red de canales sutiles conocidos como </a:t>
            </a:r>
            <a:r>
              <a:rPr lang="es-ES" sz="4400" i="1" dirty="0" err="1">
                <a:solidFill>
                  <a:srgbClr val="FFFF00"/>
                </a:solidFill>
              </a:rPr>
              <a:t>nadis</a:t>
            </a:r>
            <a:r>
              <a:rPr lang="es-ES" sz="4400" i="1" dirty="0">
                <a:solidFill>
                  <a:srgbClr val="FFFF00"/>
                </a:solidFill>
              </a:rPr>
              <a:t>. </a:t>
            </a:r>
            <a:r>
              <a:rPr lang="es-ES" sz="4400" dirty="0">
                <a:solidFill>
                  <a:srgbClr val="FFFF00"/>
                </a:solidFill>
              </a:rPr>
              <a:t>Conduce y distribuye la energía vital o </a:t>
            </a:r>
            <a:r>
              <a:rPr lang="es-ES" sz="4400" i="1" dirty="0" err="1">
                <a:solidFill>
                  <a:srgbClr val="FFFF00"/>
                </a:solidFill>
              </a:rPr>
              <a:t>prana</a:t>
            </a:r>
            <a:r>
              <a:rPr lang="es-ES" sz="4400" i="1" dirty="0">
                <a:solidFill>
                  <a:srgbClr val="FFFF00"/>
                </a:solidFill>
              </a:rPr>
              <a:t> </a:t>
            </a:r>
            <a:r>
              <a:rPr lang="es-ES" sz="4400" dirty="0">
                <a:solidFill>
                  <a:srgbClr val="FFFF00"/>
                </a:solidFill>
              </a:rPr>
              <a:t>del aire que respiramos a todas las células, órganos y sistemas corporales.</a:t>
            </a:r>
            <a:endParaRPr lang="es-MX" sz="4400" dirty="0">
              <a:solidFill>
                <a:srgbClr val="FFFF00"/>
              </a:solidFill>
            </a:endParaRPr>
          </a:p>
        </p:txBody>
      </p:sp>
    </p:spTree>
    <p:extLst>
      <p:ext uri="{BB962C8B-B14F-4D97-AF65-F5344CB8AC3E}">
        <p14:creationId xmlns:p14="http://schemas.microsoft.com/office/powerpoint/2010/main" val="19708762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78A0A4D-35D3-F2C0-00E1-D18A1384A5D4}"/>
              </a:ext>
            </a:extLst>
          </p:cNvPr>
          <p:cNvPicPr>
            <a:picLocks noChangeAspect="1"/>
          </p:cNvPicPr>
          <p:nvPr/>
        </p:nvPicPr>
        <p:blipFill>
          <a:blip r:embed="rId2"/>
          <a:stretch>
            <a:fillRect/>
          </a:stretch>
        </p:blipFill>
        <p:spPr>
          <a:xfrm>
            <a:off x="3445530" y="351035"/>
            <a:ext cx="5300940" cy="6155930"/>
          </a:xfrm>
          <a:prstGeom prst="rect">
            <a:avLst/>
          </a:prstGeom>
        </p:spPr>
      </p:pic>
    </p:spTree>
    <p:extLst>
      <p:ext uri="{BB962C8B-B14F-4D97-AF65-F5344CB8AC3E}">
        <p14:creationId xmlns:p14="http://schemas.microsoft.com/office/powerpoint/2010/main" val="13621897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9D484A-CE6D-35C2-6D0F-45150EB80D98}"/>
              </a:ext>
            </a:extLst>
          </p:cNvPr>
          <p:cNvSpPr>
            <a:spLocks noGrp="1"/>
          </p:cNvSpPr>
          <p:nvPr>
            <p:ph type="title"/>
          </p:nvPr>
        </p:nvSpPr>
        <p:spPr>
          <a:xfrm>
            <a:off x="838200" y="178512"/>
            <a:ext cx="10515600" cy="1325563"/>
          </a:xfrm>
        </p:spPr>
        <p:txBody>
          <a:bodyPr/>
          <a:lstStyle/>
          <a:p>
            <a:r>
              <a:rPr lang="es-ES" b="1" dirty="0">
                <a:solidFill>
                  <a:srgbClr val="FFFF00"/>
                </a:solidFill>
              </a:rPr>
              <a:t>CUERPO SUTIL</a:t>
            </a:r>
            <a:endParaRPr lang="es-MX" b="1" dirty="0">
              <a:solidFill>
                <a:srgbClr val="FFFF00"/>
              </a:solidFill>
            </a:endParaRPr>
          </a:p>
        </p:txBody>
      </p:sp>
      <p:sp>
        <p:nvSpPr>
          <p:cNvPr id="3" name="Marcador de contenido 2">
            <a:extLst>
              <a:ext uri="{FF2B5EF4-FFF2-40B4-BE49-F238E27FC236}">
                <a16:creationId xmlns:a16="http://schemas.microsoft.com/office/drawing/2014/main" id="{ACAB3AA8-42CD-14A3-B93E-0A4E8CA1AC2F}"/>
              </a:ext>
            </a:extLst>
          </p:cNvPr>
          <p:cNvSpPr>
            <a:spLocks noGrp="1"/>
          </p:cNvSpPr>
          <p:nvPr>
            <p:ph idx="1"/>
          </p:nvPr>
        </p:nvSpPr>
        <p:spPr>
          <a:xfrm>
            <a:off x="838200" y="1504075"/>
            <a:ext cx="10515600" cy="4351338"/>
          </a:xfrm>
        </p:spPr>
        <p:txBody>
          <a:bodyPr>
            <a:normAutofit/>
          </a:bodyPr>
          <a:lstStyle/>
          <a:p>
            <a:pPr marL="0" indent="0">
              <a:buNone/>
            </a:pPr>
            <a:r>
              <a:rPr lang="es-ES" sz="4400" dirty="0">
                <a:solidFill>
                  <a:srgbClr val="FFFF00"/>
                </a:solidFill>
              </a:rPr>
              <a:t>Como su nombre lo indica este cuerpo</a:t>
            </a:r>
          </a:p>
          <a:p>
            <a:pPr marL="0" indent="0">
              <a:buNone/>
            </a:pPr>
            <a:r>
              <a:rPr lang="es-ES" sz="4400" dirty="0">
                <a:solidFill>
                  <a:srgbClr val="FFFF00"/>
                </a:solidFill>
              </a:rPr>
              <a:t> es muy sutil, compenetra todas las partes </a:t>
            </a:r>
          </a:p>
          <a:p>
            <a:pPr marL="0" indent="0">
              <a:buNone/>
            </a:pPr>
            <a:r>
              <a:rPr lang="es-ES" sz="4400" dirty="0">
                <a:solidFill>
                  <a:srgbClr val="FFFF00"/>
                </a:solidFill>
              </a:rPr>
              <a:t>del organismo biológico.</a:t>
            </a:r>
          </a:p>
          <a:p>
            <a:pPr marL="0" indent="0">
              <a:buNone/>
            </a:pPr>
            <a:r>
              <a:rPr lang="es-ES" sz="4400" dirty="0">
                <a:solidFill>
                  <a:srgbClr val="FFFF00"/>
                </a:solidFill>
              </a:rPr>
              <a:t>Es una réplica energética del cuerpo físico, desde el cual se proyecta aprox. una y media pulgadas conformando un halo blanco azul.</a:t>
            </a:r>
            <a:endParaRPr lang="es-MX" sz="4400" dirty="0">
              <a:solidFill>
                <a:srgbClr val="FFFF00"/>
              </a:solidFill>
            </a:endParaRPr>
          </a:p>
        </p:txBody>
      </p:sp>
    </p:spTree>
    <p:extLst>
      <p:ext uri="{BB962C8B-B14F-4D97-AF65-F5344CB8AC3E}">
        <p14:creationId xmlns:p14="http://schemas.microsoft.com/office/powerpoint/2010/main" val="6600724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808C4D4-68C5-3489-ABB9-8510218DF52F}"/>
              </a:ext>
            </a:extLst>
          </p:cNvPr>
          <p:cNvPicPr>
            <a:picLocks noChangeAspect="1"/>
          </p:cNvPicPr>
          <p:nvPr/>
        </p:nvPicPr>
        <p:blipFill rotWithShape="1">
          <a:blip r:embed="rId2"/>
          <a:srcRect t="2040" r="2782"/>
          <a:stretch/>
        </p:blipFill>
        <p:spPr>
          <a:xfrm>
            <a:off x="1254848" y="653143"/>
            <a:ext cx="9682303" cy="5393094"/>
          </a:xfrm>
          <a:prstGeom prst="rect">
            <a:avLst/>
          </a:prstGeom>
        </p:spPr>
      </p:pic>
    </p:spTree>
    <p:extLst>
      <p:ext uri="{BB962C8B-B14F-4D97-AF65-F5344CB8AC3E}">
        <p14:creationId xmlns:p14="http://schemas.microsoft.com/office/powerpoint/2010/main" val="17746905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177ABB-975A-3E8C-C8D9-9DB035698E0D}"/>
              </a:ext>
            </a:extLst>
          </p:cNvPr>
          <p:cNvSpPr>
            <a:spLocks noGrp="1"/>
          </p:cNvSpPr>
          <p:nvPr>
            <p:ph type="title"/>
          </p:nvPr>
        </p:nvSpPr>
        <p:spPr/>
        <p:txBody>
          <a:bodyPr/>
          <a:lstStyle/>
          <a:p>
            <a:r>
              <a:rPr lang="es-ES" b="1" dirty="0">
                <a:solidFill>
                  <a:srgbClr val="FFFF00"/>
                </a:solidFill>
              </a:rPr>
              <a:t>CUERPO RADIANTE</a:t>
            </a:r>
            <a:endParaRPr lang="es-MX" b="1" dirty="0">
              <a:solidFill>
                <a:srgbClr val="FFFF00"/>
              </a:solidFill>
            </a:endParaRPr>
          </a:p>
        </p:txBody>
      </p:sp>
      <p:sp>
        <p:nvSpPr>
          <p:cNvPr id="3" name="Marcador de contenido 2">
            <a:extLst>
              <a:ext uri="{FF2B5EF4-FFF2-40B4-BE49-F238E27FC236}">
                <a16:creationId xmlns:a16="http://schemas.microsoft.com/office/drawing/2014/main" id="{E5E4938A-75D4-66AA-28E2-624741E3EC5E}"/>
              </a:ext>
            </a:extLst>
          </p:cNvPr>
          <p:cNvSpPr>
            <a:spLocks noGrp="1"/>
          </p:cNvSpPr>
          <p:nvPr>
            <p:ph idx="1"/>
          </p:nvPr>
        </p:nvSpPr>
        <p:spPr/>
        <p:txBody>
          <a:bodyPr>
            <a:normAutofit/>
          </a:bodyPr>
          <a:lstStyle/>
          <a:p>
            <a:pPr marL="0" indent="0">
              <a:buNone/>
            </a:pPr>
            <a:r>
              <a:rPr lang="es-ES" sz="4400" dirty="0">
                <a:solidFill>
                  <a:srgbClr val="FFFF00"/>
                </a:solidFill>
              </a:rPr>
              <a:t>Consta de un campo de luz que se extiende alrededor de la persona.</a:t>
            </a:r>
          </a:p>
          <a:p>
            <a:pPr marL="0" indent="0">
              <a:buNone/>
            </a:pPr>
            <a:r>
              <a:rPr lang="es-ES" sz="4400" dirty="0">
                <a:solidFill>
                  <a:srgbClr val="FFFF00"/>
                </a:solidFill>
              </a:rPr>
              <a:t>Es una esfera blanca y brillante que abarca cerca de tres metros a la redonda.</a:t>
            </a:r>
          </a:p>
          <a:p>
            <a:pPr marL="0" indent="0">
              <a:buNone/>
            </a:pPr>
            <a:r>
              <a:rPr lang="es-ES" sz="4400" dirty="0">
                <a:solidFill>
                  <a:srgbClr val="FFFF00"/>
                </a:solidFill>
              </a:rPr>
              <a:t>De hecho es un poderoso campo toroidal.</a:t>
            </a:r>
            <a:endParaRPr lang="es-MX" sz="4400" dirty="0">
              <a:solidFill>
                <a:srgbClr val="FFFF00"/>
              </a:solidFill>
            </a:endParaRPr>
          </a:p>
        </p:txBody>
      </p:sp>
    </p:spTree>
    <p:extLst>
      <p:ext uri="{BB962C8B-B14F-4D97-AF65-F5344CB8AC3E}">
        <p14:creationId xmlns:p14="http://schemas.microsoft.com/office/powerpoint/2010/main" val="13975583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8BB65F0-8C2A-E588-2F31-599F206AF116}"/>
              </a:ext>
            </a:extLst>
          </p:cNvPr>
          <p:cNvPicPr>
            <a:picLocks noChangeAspect="1"/>
          </p:cNvPicPr>
          <p:nvPr/>
        </p:nvPicPr>
        <p:blipFill>
          <a:blip r:embed="rId2"/>
          <a:stretch>
            <a:fillRect/>
          </a:stretch>
        </p:blipFill>
        <p:spPr>
          <a:xfrm>
            <a:off x="3036454" y="361903"/>
            <a:ext cx="6119091" cy="6292680"/>
          </a:xfrm>
          <a:prstGeom prst="rect">
            <a:avLst/>
          </a:prstGeom>
        </p:spPr>
      </p:pic>
    </p:spTree>
    <p:extLst>
      <p:ext uri="{BB962C8B-B14F-4D97-AF65-F5344CB8AC3E}">
        <p14:creationId xmlns:p14="http://schemas.microsoft.com/office/powerpoint/2010/main" val="843248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B1D740C-629F-7150-AFEE-D1E2C6CEFC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3335" y="1313866"/>
            <a:ext cx="8645330" cy="4862998"/>
          </a:xfrm>
          <a:prstGeom prst="rect">
            <a:avLst/>
          </a:prstGeom>
        </p:spPr>
      </p:pic>
    </p:spTree>
    <p:extLst>
      <p:ext uri="{BB962C8B-B14F-4D97-AF65-F5344CB8AC3E}">
        <p14:creationId xmlns:p14="http://schemas.microsoft.com/office/powerpoint/2010/main" val="10919772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460</TotalTime>
  <Words>1028</Words>
  <Application>Microsoft Office PowerPoint</Application>
  <PresentationFormat>Panorámica</PresentationFormat>
  <Paragraphs>72</Paragraphs>
  <Slides>47</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47</vt:i4>
      </vt:variant>
    </vt:vector>
  </HeadingPairs>
  <TitlesOfParts>
    <vt:vector size="51" baseType="lpstr">
      <vt:lpstr>Arial</vt:lpstr>
      <vt:lpstr>Calibri</vt:lpstr>
      <vt:lpstr>Calibri Light</vt:lpstr>
      <vt:lpstr>Tema de Office</vt:lpstr>
      <vt:lpstr>Presentación de PowerPoint</vt:lpstr>
      <vt:lpstr>CURSO INTENSIVO DE NUMEROLOGÍA TÁNTRICA MÓDULO 1 CLASE 4</vt:lpstr>
      <vt:lpstr>¿QUÉ ES LA NUMEROLOGÍA?</vt:lpstr>
      <vt:lpstr>Presentación de PowerPoint</vt:lpstr>
      <vt:lpstr>LOS SIETE PRINCIPIOS HERMÉTICOS</vt:lpstr>
      <vt:lpstr>LEY DEL MENTALISMO</vt:lpstr>
      <vt:lpstr>Presentación de PowerPoint</vt:lpstr>
      <vt:lpstr>LEY DE LA DUALIDAD</vt:lpstr>
      <vt:lpstr>Presentación de PowerPoint</vt:lpstr>
      <vt:lpstr>LEY DE VIBRACIÓN</vt:lpstr>
      <vt:lpstr>Presentación de PowerPoint</vt:lpstr>
      <vt:lpstr>LEY DEL RITMO</vt:lpstr>
      <vt:lpstr>Presentación de PowerPoint</vt:lpstr>
      <vt:lpstr>LEY DE CAUSA Y EFECTO</vt:lpstr>
      <vt:lpstr>Presentación de PowerPoint</vt:lpstr>
      <vt:lpstr>LEY DE CORRESPONDENCIA</vt:lpstr>
      <vt:lpstr>Presentación de PowerPoint</vt:lpstr>
      <vt:lpstr>LEY DE GENERACÍÓN</vt:lpstr>
      <vt:lpstr>Presentación de PowerPoint</vt:lpstr>
      <vt:lpstr>NUMEROLOGÍA TÁNTRICA</vt:lpstr>
      <vt:lpstr>Presentación de PowerPoint</vt:lpstr>
      <vt:lpstr>LOS DIEZ CUERPOS TÁNTRICOS</vt:lpstr>
      <vt:lpstr>Presentación de PowerPoint</vt:lpstr>
      <vt:lpstr>Presentación de PowerPoint</vt:lpstr>
      <vt:lpstr>Presentación de PowerPoint</vt:lpstr>
      <vt:lpstr>CUERPO DEL ALMA</vt:lpstr>
      <vt:lpstr>Presentación de PowerPoint</vt:lpstr>
      <vt:lpstr>MENTE NEGATIVA</vt:lpstr>
      <vt:lpstr>Presentación de PowerPoint</vt:lpstr>
      <vt:lpstr>MENTE POSITIVA</vt:lpstr>
      <vt:lpstr>Presentación de PowerPoint</vt:lpstr>
      <vt:lpstr>MENTE NEUTRAL</vt:lpstr>
      <vt:lpstr>Presentación de PowerPoint</vt:lpstr>
      <vt:lpstr>CUERPO FÍSICO</vt:lpstr>
      <vt:lpstr>Presentación de PowerPoint</vt:lpstr>
      <vt:lpstr>Presentación de PowerPoint</vt:lpstr>
      <vt:lpstr>LINEA DE ARCO</vt:lpstr>
      <vt:lpstr>Presentación de PowerPoint</vt:lpstr>
      <vt:lpstr>EL AURA</vt:lpstr>
      <vt:lpstr>Presentación de PowerPoint</vt:lpstr>
      <vt:lpstr>CUERPO PRÁNICO</vt:lpstr>
      <vt:lpstr>Presentación de PowerPoint</vt:lpstr>
      <vt:lpstr>CUERPO SUTIL</vt:lpstr>
      <vt:lpstr>Presentación de PowerPoint</vt:lpstr>
      <vt:lpstr>CUERPO RADIANTE</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Juliux</dc:creator>
  <cp:lastModifiedBy>Juliux</cp:lastModifiedBy>
  <cp:revision>29</cp:revision>
  <dcterms:created xsi:type="dcterms:W3CDTF">2024-08-19T00:17:51Z</dcterms:created>
  <dcterms:modified xsi:type="dcterms:W3CDTF">2024-08-26T01:12:30Z</dcterms:modified>
</cp:coreProperties>
</file>