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47" r:id="rId2"/>
    <p:sldId id="256" r:id="rId3"/>
    <p:sldId id="332" r:id="rId4"/>
    <p:sldId id="333" r:id="rId5"/>
    <p:sldId id="334" r:id="rId6"/>
    <p:sldId id="313" r:id="rId7"/>
    <p:sldId id="317" r:id="rId8"/>
    <p:sldId id="315" r:id="rId9"/>
    <p:sldId id="318" r:id="rId10"/>
    <p:sldId id="316" r:id="rId11"/>
    <p:sldId id="319" r:id="rId12"/>
    <p:sldId id="321" r:id="rId13"/>
    <p:sldId id="322" r:id="rId14"/>
    <p:sldId id="323" r:id="rId15"/>
    <p:sldId id="324" r:id="rId16"/>
    <p:sldId id="325" r:id="rId17"/>
    <p:sldId id="326" r:id="rId18"/>
    <p:sldId id="327" r:id="rId19"/>
    <p:sldId id="328" r:id="rId20"/>
    <p:sldId id="329" r:id="rId21"/>
    <p:sldId id="330" r:id="rId22"/>
    <p:sldId id="335" r:id="rId23"/>
    <p:sldId id="336" r:id="rId24"/>
    <p:sldId id="337" r:id="rId25"/>
    <p:sldId id="338" r:id="rId26"/>
    <p:sldId id="339" r:id="rId27"/>
    <p:sldId id="341" r:id="rId28"/>
    <p:sldId id="340" r:id="rId29"/>
    <p:sldId id="342" r:id="rId30"/>
    <p:sldId id="343" r:id="rId31"/>
    <p:sldId id="344" r:id="rId32"/>
    <p:sldId id="345" r:id="rId33"/>
    <p:sldId id="346" r:id="rId34"/>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2" d="100"/>
          <a:sy n="82" d="100"/>
        </p:scale>
        <p:origin x="72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2D08E4-FFBE-C35A-7374-2AAA21311C8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69A2894A-3296-6281-905D-50B4E62C8C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0B421DFB-C553-14B6-067E-6442AC38DB17}"/>
              </a:ext>
            </a:extLst>
          </p:cNvPr>
          <p:cNvSpPr>
            <a:spLocks noGrp="1"/>
          </p:cNvSpPr>
          <p:nvPr>
            <p:ph type="dt" sz="half" idx="10"/>
          </p:nvPr>
        </p:nvSpPr>
        <p:spPr/>
        <p:txBody>
          <a:bodyPr/>
          <a:lstStyle/>
          <a:p>
            <a:fld id="{94CEED82-A8F8-419E-A5AC-61C9CB0BDDD6}" type="datetimeFigureOut">
              <a:rPr lang="es-MX" smtClean="0"/>
              <a:t>12/09/2024</a:t>
            </a:fld>
            <a:endParaRPr lang="es-MX"/>
          </a:p>
        </p:txBody>
      </p:sp>
      <p:sp>
        <p:nvSpPr>
          <p:cNvPr id="5" name="Marcador de pie de página 4">
            <a:extLst>
              <a:ext uri="{FF2B5EF4-FFF2-40B4-BE49-F238E27FC236}">
                <a16:creationId xmlns:a16="http://schemas.microsoft.com/office/drawing/2014/main" id="{E04EF68E-353B-FFF3-7BCE-61540473023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7E189489-380C-C369-4FA6-F5C3528075B6}"/>
              </a:ext>
            </a:extLst>
          </p:cNvPr>
          <p:cNvSpPr>
            <a:spLocks noGrp="1"/>
          </p:cNvSpPr>
          <p:nvPr>
            <p:ph type="sldNum" sz="quarter" idx="12"/>
          </p:nvPr>
        </p:nvSpPr>
        <p:spPr/>
        <p:txBody>
          <a:bodyPr/>
          <a:lstStyle/>
          <a:p>
            <a:fld id="{DD2EC928-6FB5-4090-9555-1E3A9D7F4365}" type="slidenum">
              <a:rPr lang="es-MX" smtClean="0"/>
              <a:t>‹Nº›</a:t>
            </a:fld>
            <a:endParaRPr lang="es-MX"/>
          </a:p>
        </p:txBody>
      </p:sp>
    </p:spTree>
    <p:extLst>
      <p:ext uri="{BB962C8B-B14F-4D97-AF65-F5344CB8AC3E}">
        <p14:creationId xmlns:p14="http://schemas.microsoft.com/office/powerpoint/2010/main" val="788756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45EF33-CEB9-7A22-F1DE-FD070A9E4345}"/>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8AF25AD0-E99B-C549-053D-338D3E2E2DD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8AD1F63D-C6D0-FFEF-AF46-9913E6BF42F5}"/>
              </a:ext>
            </a:extLst>
          </p:cNvPr>
          <p:cNvSpPr>
            <a:spLocks noGrp="1"/>
          </p:cNvSpPr>
          <p:nvPr>
            <p:ph type="dt" sz="half" idx="10"/>
          </p:nvPr>
        </p:nvSpPr>
        <p:spPr/>
        <p:txBody>
          <a:bodyPr/>
          <a:lstStyle/>
          <a:p>
            <a:fld id="{94CEED82-A8F8-419E-A5AC-61C9CB0BDDD6}" type="datetimeFigureOut">
              <a:rPr lang="es-MX" smtClean="0"/>
              <a:t>12/09/2024</a:t>
            </a:fld>
            <a:endParaRPr lang="es-MX"/>
          </a:p>
        </p:txBody>
      </p:sp>
      <p:sp>
        <p:nvSpPr>
          <p:cNvPr id="5" name="Marcador de pie de página 4">
            <a:extLst>
              <a:ext uri="{FF2B5EF4-FFF2-40B4-BE49-F238E27FC236}">
                <a16:creationId xmlns:a16="http://schemas.microsoft.com/office/drawing/2014/main" id="{E1FCD922-123F-4952-1CB0-48E2478CAE3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7E1E075A-C590-DE67-F04C-41A316C96947}"/>
              </a:ext>
            </a:extLst>
          </p:cNvPr>
          <p:cNvSpPr>
            <a:spLocks noGrp="1"/>
          </p:cNvSpPr>
          <p:nvPr>
            <p:ph type="sldNum" sz="quarter" idx="12"/>
          </p:nvPr>
        </p:nvSpPr>
        <p:spPr/>
        <p:txBody>
          <a:bodyPr/>
          <a:lstStyle/>
          <a:p>
            <a:fld id="{DD2EC928-6FB5-4090-9555-1E3A9D7F4365}" type="slidenum">
              <a:rPr lang="es-MX" smtClean="0"/>
              <a:t>‹Nº›</a:t>
            </a:fld>
            <a:endParaRPr lang="es-MX"/>
          </a:p>
        </p:txBody>
      </p:sp>
    </p:spTree>
    <p:extLst>
      <p:ext uri="{BB962C8B-B14F-4D97-AF65-F5344CB8AC3E}">
        <p14:creationId xmlns:p14="http://schemas.microsoft.com/office/powerpoint/2010/main" val="2415948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D5A322-8E86-9DAC-A60A-F3EC1C073CB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7C979C2F-ABD7-BE8F-217D-B55F35D361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2D26F197-0FD7-29AB-A276-753CC5FC15B9}"/>
              </a:ext>
            </a:extLst>
          </p:cNvPr>
          <p:cNvSpPr>
            <a:spLocks noGrp="1"/>
          </p:cNvSpPr>
          <p:nvPr>
            <p:ph type="dt" sz="half" idx="10"/>
          </p:nvPr>
        </p:nvSpPr>
        <p:spPr/>
        <p:txBody>
          <a:bodyPr/>
          <a:lstStyle/>
          <a:p>
            <a:fld id="{94CEED82-A8F8-419E-A5AC-61C9CB0BDDD6}" type="datetimeFigureOut">
              <a:rPr lang="es-MX" smtClean="0"/>
              <a:t>12/09/2024</a:t>
            </a:fld>
            <a:endParaRPr lang="es-MX"/>
          </a:p>
        </p:txBody>
      </p:sp>
      <p:sp>
        <p:nvSpPr>
          <p:cNvPr id="5" name="Marcador de pie de página 4">
            <a:extLst>
              <a:ext uri="{FF2B5EF4-FFF2-40B4-BE49-F238E27FC236}">
                <a16:creationId xmlns:a16="http://schemas.microsoft.com/office/drawing/2014/main" id="{FF4FE876-D010-C17B-D9BA-CEBAEAAAAEC9}"/>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252F27C8-E00C-66FD-8D3E-FA3E20F00594}"/>
              </a:ext>
            </a:extLst>
          </p:cNvPr>
          <p:cNvSpPr>
            <a:spLocks noGrp="1"/>
          </p:cNvSpPr>
          <p:nvPr>
            <p:ph type="sldNum" sz="quarter" idx="12"/>
          </p:nvPr>
        </p:nvSpPr>
        <p:spPr/>
        <p:txBody>
          <a:bodyPr/>
          <a:lstStyle/>
          <a:p>
            <a:fld id="{DD2EC928-6FB5-4090-9555-1E3A9D7F4365}" type="slidenum">
              <a:rPr lang="es-MX" smtClean="0"/>
              <a:t>‹Nº›</a:t>
            </a:fld>
            <a:endParaRPr lang="es-MX"/>
          </a:p>
        </p:txBody>
      </p:sp>
    </p:spTree>
    <p:extLst>
      <p:ext uri="{BB962C8B-B14F-4D97-AF65-F5344CB8AC3E}">
        <p14:creationId xmlns:p14="http://schemas.microsoft.com/office/powerpoint/2010/main" val="3151346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50670A-E6B6-5A86-D5D4-DFD5B8F9FBD5}"/>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B4859B36-8ED1-7947-C3CD-4B6BAD7D73D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3C86943C-A5B7-1264-D718-9331375F001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3D64FA04-C773-7CB8-06C2-04407B074F79}"/>
              </a:ext>
            </a:extLst>
          </p:cNvPr>
          <p:cNvSpPr>
            <a:spLocks noGrp="1"/>
          </p:cNvSpPr>
          <p:nvPr>
            <p:ph type="dt" sz="half" idx="10"/>
          </p:nvPr>
        </p:nvSpPr>
        <p:spPr/>
        <p:txBody>
          <a:bodyPr/>
          <a:lstStyle/>
          <a:p>
            <a:fld id="{94CEED82-A8F8-419E-A5AC-61C9CB0BDDD6}" type="datetimeFigureOut">
              <a:rPr lang="es-MX" smtClean="0"/>
              <a:t>12/09/2024</a:t>
            </a:fld>
            <a:endParaRPr lang="es-MX"/>
          </a:p>
        </p:txBody>
      </p:sp>
      <p:sp>
        <p:nvSpPr>
          <p:cNvPr id="6" name="Marcador de pie de página 5">
            <a:extLst>
              <a:ext uri="{FF2B5EF4-FFF2-40B4-BE49-F238E27FC236}">
                <a16:creationId xmlns:a16="http://schemas.microsoft.com/office/drawing/2014/main" id="{9E09E2E1-8DBD-8306-3CA8-EF0F782680BE}"/>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0A6D3070-8E81-35C0-01C9-67EE1F7EB997}"/>
              </a:ext>
            </a:extLst>
          </p:cNvPr>
          <p:cNvSpPr>
            <a:spLocks noGrp="1"/>
          </p:cNvSpPr>
          <p:nvPr>
            <p:ph type="sldNum" sz="quarter" idx="12"/>
          </p:nvPr>
        </p:nvSpPr>
        <p:spPr/>
        <p:txBody>
          <a:bodyPr/>
          <a:lstStyle/>
          <a:p>
            <a:fld id="{DD2EC928-6FB5-4090-9555-1E3A9D7F4365}" type="slidenum">
              <a:rPr lang="es-MX" smtClean="0"/>
              <a:t>‹Nº›</a:t>
            </a:fld>
            <a:endParaRPr lang="es-MX"/>
          </a:p>
        </p:txBody>
      </p:sp>
    </p:spTree>
    <p:extLst>
      <p:ext uri="{BB962C8B-B14F-4D97-AF65-F5344CB8AC3E}">
        <p14:creationId xmlns:p14="http://schemas.microsoft.com/office/powerpoint/2010/main" val="3665768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72A682-546A-2168-7255-16E46F34A41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EC415430-C573-1B16-D72B-073007FBF5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E3D06AE-2B6E-06F2-2BB8-8DA8BDF3521B}"/>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AEE03621-4E3C-0C8C-C590-9B3185D033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782D30F-850F-3868-CDCE-168412DF605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4845CF53-EBF3-EDF5-E58B-0184C599A984}"/>
              </a:ext>
            </a:extLst>
          </p:cNvPr>
          <p:cNvSpPr>
            <a:spLocks noGrp="1"/>
          </p:cNvSpPr>
          <p:nvPr>
            <p:ph type="dt" sz="half" idx="10"/>
          </p:nvPr>
        </p:nvSpPr>
        <p:spPr/>
        <p:txBody>
          <a:bodyPr/>
          <a:lstStyle/>
          <a:p>
            <a:fld id="{94CEED82-A8F8-419E-A5AC-61C9CB0BDDD6}" type="datetimeFigureOut">
              <a:rPr lang="es-MX" smtClean="0"/>
              <a:t>12/09/2024</a:t>
            </a:fld>
            <a:endParaRPr lang="es-MX"/>
          </a:p>
        </p:txBody>
      </p:sp>
      <p:sp>
        <p:nvSpPr>
          <p:cNvPr id="8" name="Marcador de pie de página 7">
            <a:extLst>
              <a:ext uri="{FF2B5EF4-FFF2-40B4-BE49-F238E27FC236}">
                <a16:creationId xmlns:a16="http://schemas.microsoft.com/office/drawing/2014/main" id="{8A8777BF-C80F-BF67-C34B-EE8E4C2289BF}"/>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5E7E62A5-D8A5-5787-64F3-291AB65E4AD8}"/>
              </a:ext>
            </a:extLst>
          </p:cNvPr>
          <p:cNvSpPr>
            <a:spLocks noGrp="1"/>
          </p:cNvSpPr>
          <p:nvPr>
            <p:ph type="sldNum" sz="quarter" idx="12"/>
          </p:nvPr>
        </p:nvSpPr>
        <p:spPr/>
        <p:txBody>
          <a:bodyPr/>
          <a:lstStyle/>
          <a:p>
            <a:fld id="{DD2EC928-6FB5-4090-9555-1E3A9D7F4365}" type="slidenum">
              <a:rPr lang="es-MX" smtClean="0"/>
              <a:t>‹Nº›</a:t>
            </a:fld>
            <a:endParaRPr lang="es-MX"/>
          </a:p>
        </p:txBody>
      </p:sp>
    </p:spTree>
    <p:extLst>
      <p:ext uri="{BB962C8B-B14F-4D97-AF65-F5344CB8AC3E}">
        <p14:creationId xmlns:p14="http://schemas.microsoft.com/office/powerpoint/2010/main" val="355563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67D4CC-7DEF-922D-A396-C909F8F83E76}"/>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A83AA00E-20B2-D9CB-70DD-487ACA217364}"/>
              </a:ext>
            </a:extLst>
          </p:cNvPr>
          <p:cNvSpPr>
            <a:spLocks noGrp="1"/>
          </p:cNvSpPr>
          <p:nvPr>
            <p:ph type="dt" sz="half" idx="10"/>
          </p:nvPr>
        </p:nvSpPr>
        <p:spPr/>
        <p:txBody>
          <a:bodyPr/>
          <a:lstStyle/>
          <a:p>
            <a:fld id="{94CEED82-A8F8-419E-A5AC-61C9CB0BDDD6}" type="datetimeFigureOut">
              <a:rPr lang="es-MX" smtClean="0"/>
              <a:t>12/09/2024</a:t>
            </a:fld>
            <a:endParaRPr lang="es-MX"/>
          </a:p>
        </p:txBody>
      </p:sp>
      <p:sp>
        <p:nvSpPr>
          <p:cNvPr id="4" name="Marcador de pie de página 3">
            <a:extLst>
              <a:ext uri="{FF2B5EF4-FFF2-40B4-BE49-F238E27FC236}">
                <a16:creationId xmlns:a16="http://schemas.microsoft.com/office/drawing/2014/main" id="{536D26BC-ECC9-495C-44DF-6DDC39E3D932}"/>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C4CB9832-2C31-517F-1419-A979D1370116}"/>
              </a:ext>
            </a:extLst>
          </p:cNvPr>
          <p:cNvSpPr>
            <a:spLocks noGrp="1"/>
          </p:cNvSpPr>
          <p:nvPr>
            <p:ph type="sldNum" sz="quarter" idx="12"/>
          </p:nvPr>
        </p:nvSpPr>
        <p:spPr/>
        <p:txBody>
          <a:bodyPr/>
          <a:lstStyle/>
          <a:p>
            <a:fld id="{DD2EC928-6FB5-4090-9555-1E3A9D7F4365}" type="slidenum">
              <a:rPr lang="es-MX" smtClean="0"/>
              <a:t>‹Nº›</a:t>
            </a:fld>
            <a:endParaRPr lang="es-MX"/>
          </a:p>
        </p:txBody>
      </p:sp>
    </p:spTree>
    <p:extLst>
      <p:ext uri="{BB962C8B-B14F-4D97-AF65-F5344CB8AC3E}">
        <p14:creationId xmlns:p14="http://schemas.microsoft.com/office/powerpoint/2010/main" val="4188949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0CC64D1-FEF0-F6CC-9DF6-AD8436F1812C}"/>
              </a:ext>
            </a:extLst>
          </p:cNvPr>
          <p:cNvSpPr>
            <a:spLocks noGrp="1"/>
          </p:cNvSpPr>
          <p:nvPr>
            <p:ph type="dt" sz="half" idx="10"/>
          </p:nvPr>
        </p:nvSpPr>
        <p:spPr/>
        <p:txBody>
          <a:bodyPr/>
          <a:lstStyle/>
          <a:p>
            <a:fld id="{94CEED82-A8F8-419E-A5AC-61C9CB0BDDD6}" type="datetimeFigureOut">
              <a:rPr lang="es-MX" smtClean="0"/>
              <a:t>12/09/2024</a:t>
            </a:fld>
            <a:endParaRPr lang="es-MX"/>
          </a:p>
        </p:txBody>
      </p:sp>
      <p:sp>
        <p:nvSpPr>
          <p:cNvPr id="3" name="Marcador de pie de página 2">
            <a:extLst>
              <a:ext uri="{FF2B5EF4-FFF2-40B4-BE49-F238E27FC236}">
                <a16:creationId xmlns:a16="http://schemas.microsoft.com/office/drawing/2014/main" id="{7CEBC0D7-B1AA-E0B7-08D5-58842DED92CD}"/>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D2C99ADB-9740-3318-AD5A-23323F0B26AB}"/>
              </a:ext>
            </a:extLst>
          </p:cNvPr>
          <p:cNvSpPr>
            <a:spLocks noGrp="1"/>
          </p:cNvSpPr>
          <p:nvPr>
            <p:ph type="sldNum" sz="quarter" idx="12"/>
          </p:nvPr>
        </p:nvSpPr>
        <p:spPr/>
        <p:txBody>
          <a:bodyPr/>
          <a:lstStyle/>
          <a:p>
            <a:fld id="{DD2EC928-6FB5-4090-9555-1E3A9D7F4365}" type="slidenum">
              <a:rPr lang="es-MX" smtClean="0"/>
              <a:t>‹Nº›</a:t>
            </a:fld>
            <a:endParaRPr lang="es-MX"/>
          </a:p>
        </p:txBody>
      </p:sp>
    </p:spTree>
    <p:extLst>
      <p:ext uri="{BB962C8B-B14F-4D97-AF65-F5344CB8AC3E}">
        <p14:creationId xmlns:p14="http://schemas.microsoft.com/office/powerpoint/2010/main" val="3858707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497C17-D3C2-ECE8-C2B9-DDBE1500CAE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98825FB1-A9F7-E790-5EB8-04F7A5492A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1BDF8E32-54CF-1337-FD39-C4C7A57FA4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6950BFE-5AFD-5355-8642-23354012B0DA}"/>
              </a:ext>
            </a:extLst>
          </p:cNvPr>
          <p:cNvSpPr>
            <a:spLocks noGrp="1"/>
          </p:cNvSpPr>
          <p:nvPr>
            <p:ph type="dt" sz="half" idx="10"/>
          </p:nvPr>
        </p:nvSpPr>
        <p:spPr/>
        <p:txBody>
          <a:bodyPr/>
          <a:lstStyle/>
          <a:p>
            <a:fld id="{94CEED82-A8F8-419E-A5AC-61C9CB0BDDD6}" type="datetimeFigureOut">
              <a:rPr lang="es-MX" smtClean="0"/>
              <a:t>12/09/2024</a:t>
            </a:fld>
            <a:endParaRPr lang="es-MX"/>
          </a:p>
        </p:txBody>
      </p:sp>
      <p:sp>
        <p:nvSpPr>
          <p:cNvPr id="6" name="Marcador de pie de página 5">
            <a:extLst>
              <a:ext uri="{FF2B5EF4-FFF2-40B4-BE49-F238E27FC236}">
                <a16:creationId xmlns:a16="http://schemas.microsoft.com/office/drawing/2014/main" id="{CBA39122-EE5B-21EF-348C-F285D5BE2617}"/>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33C20E97-622D-F916-33DF-E4F4AA421D83}"/>
              </a:ext>
            </a:extLst>
          </p:cNvPr>
          <p:cNvSpPr>
            <a:spLocks noGrp="1"/>
          </p:cNvSpPr>
          <p:nvPr>
            <p:ph type="sldNum" sz="quarter" idx="12"/>
          </p:nvPr>
        </p:nvSpPr>
        <p:spPr/>
        <p:txBody>
          <a:bodyPr/>
          <a:lstStyle/>
          <a:p>
            <a:fld id="{DD2EC928-6FB5-4090-9555-1E3A9D7F4365}" type="slidenum">
              <a:rPr lang="es-MX" smtClean="0"/>
              <a:t>‹Nº›</a:t>
            </a:fld>
            <a:endParaRPr lang="es-MX"/>
          </a:p>
        </p:txBody>
      </p:sp>
    </p:spTree>
    <p:extLst>
      <p:ext uri="{BB962C8B-B14F-4D97-AF65-F5344CB8AC3E}">
        <p14:creationId xmlns:p14="http://schemas.microsoft.com/office/powerpoint/2010/main" val="4232360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110EC4-A686-5F91-A944-2E99C06BEE2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3B092682-1A37-BFE7-C3D2-78EC2293E3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161871F4-0E11-0E4E-A445-50B269FA3A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A369860-39B6-3B7A-C8CD-69225CB355C3}"/>
              </a:ext>
            </a:extLst>
          </p:cNvPr>
          <p:cNvSpPr>
            <a:spLocks noGrp="1"/>
          </p:cNvSpPr>
          <p:nvPr>
            <p:ph type="dt" sz="half" idx="10"/>
          </p:nvPr>
        </p:nvSpPr>
        <p:spPr/>
        <p:txBody>
          <a:bodyPr/>
          <a:lstStyle/>
          <a:p>
            <a:fld id="{94CEED82-A8F8-419E-A5AC-61C9CB0BDDD6}" type="datetimeFigureOut">
              <a:rPr lang="es-MX" smtClean="0"/>
              <a:t>12/09/2024</a:t>
            </a:fld>
            <a:endParaRPr lang="es-MX"/>
          </a:p>
        </p:txBody>
      </p:sp>
      <p:sp>
        <p:nvSpPr>
          <p:cNvPr id="6" name="Marcador de pie de página 5">
            <a:extLst>
              <a:ext uri="{FF2B5EF4-FFF2-40B4-BE49-F238E27FC236}">
                <a16:creationId xmlns:a16="http://schemas.microsoft.com/office/drawing/2014/main" id="{2B901994-9538-2993-CDEC-DAF426641BB4}"/>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4CE8FE38-323F-AEAC-F504-1D6A51628F1A}"/>
              </a:ext>
            </a:extLst>
          </p:cNvPr>
          <p:cNvSpPr>
            <a:spLocks noGrp="1"/>
          </p:cNvSpPr>
          <p:nvPr>
            <p:ph type="sldNum" sz="quarter" idx="12"/>
          </p:nvPr>
        </p:nvSpPr>
        <p:spPr/>
        <p:txBody>
          <a:bodyPr/>
          <a:lstStyle/>
          <a:p>
            <a:fld id="{DD2EC928-6FB5-4090-9555-1E3A9D7F4365}" type="slidenum">
              <a:rPr lang="es-MX" smtClean="0"/>
              <a:t>‹Nº›</a:t>
            </a:fld>
            <a:endParaRPr lang="es-MX"/>
          </a:p>
        </p:txBody>
      </p:sp>
    </p:spTree>
    <p:extLst>
      <p:ext uri="{BB962C8B-B14F-4D97-AF65-F5344CB8AC3E}">
        <p14:creationId xmlns:p14="http://schemas.microsoft.com/office/powerpoint/2010/main" val="1968487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F2CB2A-1C0D-589B-7036-06134B4A5157}"/>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76FABFA6-71F2-DA70-3683-9BE0C26B020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30D150F0-9C0F-EE99-A245-87CC108EFCA7}"/>
              </a:ext>
            </a:extLst>
          </p:cNvPr>
          <p:cNvSpPr>
            <a:spLocks noGrp="1"/>
          </p:cNvSpPr>
          <p:nvPr>
            <p:ph type="dt" sz="half" idx="10"/>
          </p:nvPr>
        </p:nvSpPr>
        <p:spPr/>
        <p:txBody>
          <a:bodyPr/>
          <a:lstStyle/>
          <a:p>
            <a:fld id="{94CEED82-A8F8-419E-A5AC-61C9CB0BDDD6}" type="datetimeFigureOut">
              <a:rPr lang="es-MX" smtClean="0"/>
              <a:t>12/09/2024</a:t>
            </a:fld>
            <a:endParaRPr lang="es-MX"/>
          </a:p>
        </p:txBody>
      </p:sp>
      <p:sp>
        <p:nvSpPr>
          <p:cNvPr id="5" name="Marcador de pie de página 4">
            <a:extLst>
              <a:ext uri="{FF2B5EF4-FFF2-40B4-BE49-F238E27FC236}">
                <a16:creationId xmlns:a16="http://schemas.microsoft.com/office/drawing/2014/main" id="{8FE24E71-DB06-8BB9-C4C4-AD29FE905058}"/>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CBF730B0-AFE2-79E6-E4B5-E32E90E022E2}"/>
              </a:ext>
            </a:extLst>
          </p:cNvPr>
          <p:cNvSpPr>
            <a:spLocks noGrp="1"/>
          </p:cNvSpPr>
          <p:nvPr>
            <p:ph type="sldNum" sz="quarter" idx="12"/>
          </p:nvPr>
        </p:nvSpPr>
        <p:spPr/>
        <p:txBody>
          <a:bodyPr/>
          <a:lstStyle/>
          <a:p>
            <a:fld id="{DD2EC928-6FB5-4090-9555-1E3A9D7F4365}" type="slidenum">
              <a:rPr lang="es-MX" smtClean="0"/>
              <a:t>‹Nº›</a:t>
            </a:fld>
            <a:endParaRPr lang="es-MX"/>
          </a:p>
        </p:txBody>
      </p:sp>
    </p:spTree>
    <p:extLst>
      <p:ext uri="{BB962C8B-B14F-4D97-AF65-F5344CB8AC3E}">
        <p14:creationId xmlns:p14="http://schemas.microsoft.com/office/powerpoint/2010/main" val="1164898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4AD0775-CBC3-24FF-1983-5657890E2136}"/>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4E756A90-FBB0-1CDA-1F14-4695B236FF9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10080423-5001-816B-6850-032FC3060DF1}"/>
              </a:ext>
            </a:extLst>
          </p:cNvPr>
          <p:cNvSpPr>
            <a:spLocks noGrp="1"/>
          </p:cNvSpPr>
          <p:nvPr>
            <p:ph type="dt" sz="half" idx="10"/>
          </p:nvPr>
        </p:nvSpPr>
        <p:spPr/>
        <p:txBody>
          <a:bodyPr/>
          <a:lstStyle/>
          <a:p>
            <a:fld id="{94CEED82-A8F8-419E-A5AC-61C9CB0BDDD6}" type="datetimeFigureOut">
              <a:rPr lang="es-MX" smtClean="0"/>
              <a:t>12/09/2024</a:t>
            </a:fld>
            <a:endParaRPr lang="es-MX"/>
          </a:p>
        </p:txBody>
      </p:sp>
      <p:sp>
        <p:nvSpPr>
          <p:cNvPr id="5" name="Marcador de pie de página 4">
            <a:extLst>
              <a:ext uri="{FF2B5EF4-FFF2-40B4-BE49-F238E27FC236}">
                <a16:creationId xmlns:a16="http://schemas.microsoft.com/office/drawing/2014/main" id="{7A6DE406-09B9-866D-84E6-E9FB1EB0C2C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A37616C-A896-B83F-1721-D09244FA3F88}"/>
              </a:ext>
            </a:extLst>
          </p:cNvPr>
          <p:cNvSpPr>
            <a:spLocks noGrp="1"/>
          </p:cNvSpPr>
          <p:nvPr>
            <p:ph type="sldNum" sz="quarter" idx="12"/>
          </p:nvPr>
        </p:nvSpPr>
        <p:spPr/>
        <p:txBody>
          <a:bodyPr/>
          <a:lstStyle/>
          <a:p>
            <a:fld id="{DD2EC928-6FB5-4090-9555-1E3A9D7F4365}" type="slidenum">
              <a:rPr lang="es-MX" smtClean="0"/>
              <a:t>‹Nº›</a:t>
            </a:fld>
            <a:endParaRPr lang="es-MX"/>
          </a:p>
        </p:txBody>
      </p:sp>
    </p:spTree>
    <p:extLst>
      <p:ext uri="{BB962C8B-B14F-4D97-AF65-F5344CB8AC3E}">
        <p14:creationId xmlns:p14="http://schemas.microsoft.com/office/powerpoint/2010/main" val="3757637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313C6C4-E531-81A0-99F9-6F5DBC3BBE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D83674AD-C67C-B8D7-3F1B-5DEC82F2FA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6E7696D5-02A2-D1E4-3C5F-7342196276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CEED82-A8F8-419E-A5AC-61C9CB0BDDD6}" type="datetimeFigureOut">
              <a:rPr lang="es-MX" smtClean="0"/>
              <a:t>12/09/2024</a:t>
            </a:fld>
            <a:endParaRPr lang="es-MX"/>
          </a:p>
        </p:txBody>
      </p:sp>
      <p:sp>
        <p:nvSpPr>
          <p:cNvPr id="5" name="Marcador de pie de página 4">
            <a:extLst>
              <a:ext uri="{FF2B5EF4-FFF2-40B4-BE49-F238E27FC236}">
                <a16:creationId xmlns:a16="http://schemas.microsoft.com/office/drawing/2014/main" id="{ECEC93FE-67DD-D045-5126-ABEE0470BD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6E4B490B-6BDD-C644-4A04-9D7855DFFC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2EC928-6FB5-4090-9555-1E3A9D7F4365}" type="slidenum">
              <a:rPr lang="es-MX" smtClean="0"/>
              <a:t>‹Nº›</a:t>
            </a:fld>
            <a:endParaRPr lang="es-MX"/>
          </a:p>
        </p:txBody>
      </p:sp>
    </p:spTree>
    <p:extLst>
      <p:ext uri="{BB962C8B-B14F-4D97-AF65-F5344CB8AC3E}">
        <p14:creationId xmlns:p14="http://schemas.microsoft.com/office/powerpoint/2010/main" val="12411754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192E46-6E14-1248-6499-4AAC99951D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4802" y="297802"/>
            <a:ext cx="6262396" cy="6262396"/>
          </a:xfrm>
          <a:prstGeom prst="rect">
            <a:avLst/>
          </a:prstGeom>
        </p:spPr>
      </p:pic>
    </p:spTree>
    <p:extLst>
      <p:ext uri="{BB962C8B-B14F-4D97-AF65-F5344CB8AC3E}">
        <p14:creationId xmlns:p14="http://schemas.microsoft.com/office/powerpoint/2010/main" val="2448115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31C212-BA9A-CBB7-01BD-3D7995520051}"/>
              </a:ext>
            </a:extLst>
          </p:cNvPr>
          <p:cNvSpPr>
            <a:spLocks noGrp="1"/>
          </p:cNvSpPr>
          <p:nvPr>
            <p:ph type="ctrTitle"/>
          </p:nvPr>
        </p:nvSpPr>
        <p:spPr/>
        <p:txBody>
          <a:bodyPr>
            <a:normAutofit/>
          </a:bodyPr>
          <a:lstStyle/>
          <a:p>
            <a:r>
              <a:rPr lang="es-ES" sz="4400" b="1" dirty="0">
                <a:solidFill>
                  <a:srgbClr val="FFFF00"/>
                </a:solidFill>
              </a:rPr>
              <a:t>NUMEROLOGIA TÁNTRICA MODULO 2 CLASE 1</a:t>
            </a:r>
            <a:endParaRPr lang="es-MX" sz="4400" b="1" dirty="0">
              <a:solidFill>
                <a:srgbClr val="FFFF00"/>
              </a:solidFill>
            </a:endParaRPr>
          </a:p>
        </p:txBody>
      </p:sp>
      <p:sp>
        <p:nvSpPr>
          <p:cNvPr id="3" name="Subtítulo 2">
            <a:extLst>
              <a:ext uri="{FF2B5EF4-FFF2-40B4-BE49-F238E27FC236}">
                <a16:creationId xmlns:a16="http://schemas.microsoft.com/office/drawing/2014/main" id="{2195DB0E-932B-28D0-80DB-1A1C9F4E8BE8}"/>
              </a:ext>
            </a:extLst>
          </p:cNvPr>
          <p:cNvSpPr>
            <a:spLocks noGrp="1"/>
          </p:cNvSpPr>
          <p:nvPr>
            <p:ph type="subTitle" idx="1"/>
          </p:nvPr>
        </p:nvSpPr>
        <p:spPr/>
        <p:txBody>
          <a:bodyPr>
            <a:normAutofit/>
          </a:bodyPr>
          <a:lstStyle/>
          <a:p>
            <a:r>
              <a:rPr lang="es-ES" sz="4400" dirty="0">
                <a:solidFill>
                  <a:srgbClr val="FFFF00"/>
                </a:solidFill>
              </a:rPr>
              <a:t>Profesor </a:t>
            </a:r>
            <a:r>
              <a:rPr lang="es-ES" sz="4400" dirty="0" err="1">
                <a:solidFill>
                  <a:srgbClr val="FFFF00"/>
                </a:solidFill>
              </a:rPr>
              <a:t>Gurudarshan</a:t>
            </a:r>
            <a:r>
              <a:rPr lang="es-ES" sz="4400" dirty="0">
                <a:solidFill>
                  <a:srgbClr val="FFFF00"/>
                </a:solidFill>
              </a:rPr>
              <a:t> Singh.</a:t>
            </a:r>
            <a:endParaRPr lang="es-MX" sz="4400" dirty="0">
              <a:solidFill>
                <a:srgbClr val="FFFF00"/>
              </a:solidFill>
            </a:endParaRPr>
          </a:p>
        </p:txBody>
      </p:sp>
    </p:spTree>
    <p:extLst>
      <p:ext uri="{BB962C8B-B14F-4D97-AF65-F5344CB8AC3E}">
        <p14:creationId xmlns:p14="http://schemas.microsoft.com/office/powerpoint/2010/main" val="3243970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A08E44-10F2-A8E9-B03E-1AB7DCD99351}"/>
              </a:ext>
            </a:extLst>
          </p:cNvPr>
          <p:cNvSpPr>
            <a:spLocks noGrp="1"/>
          </p:cNvSpPr>
          <p:nvPr>
            <p:ph type="title"/>
          </p:nvPr>
        </p:nvSpPr>
        <p:spPr>
          <a:xfrm>
            <a:off x="838200" y="18255"/>
            <a:ext cx="10515600" cy="1325563"/>
          </a:xfrm>
        </p:spPr>
        <p:txBody>
          <a:bodyPr/>
          <a:lstStyle/>
          <a:p>
            <a:r>
              <a:rPr lang="es-ES" dirty="0">
                <a:solidFill>
                  <a:srgbClr val="FFFF00"/>
                </a:solidFill>
              </a:rPr>
              <a:t>LOS </a:t>
            </a:r>
            <a:r>
              <a:rPr lang="es-ES" i="1" dirty="0">
                <a:solidFill>
                  <a:srgbClr val="FFFF00"/>
                </a:solidFill>
              </a:rPr>
              <a:t>CHAKRAS</a:t>
            </a:r>
            <a:endParaRPr lang="es-MX" dirty="0">
              <a:solidFill>
                <a:srgbClr val="FFFF00"/>
              </a:solidFill>
            </a:endParaRPr>
          </a:p>
        </p:txBody>
      </p:sp>
      <p:sp>
        <p:nvSpPr>
          <p:cNvPr id="3" name="Marcador de contenido 2">
            <a:extLst>
              <a:ext uri="{FF2B5EF4-FFF2-40B4-BE49-F238E27FC236}">
                <a16:creationId xmlns:a16="http://schemas.microsoft.com/office/drawing/2014/main" id="{0867AC7D-DAC1-00DD-B9CB-1FEA37892C8D}"/>
              </a:ext>
            </a:extLst>
          </p:cNvPr>
          <p:cNvSpPr>
            <a:spLocks noGrp="1"/>
          </p:cNvSpPr>
          <p:nvPr>
            <p:ph idx="1"/>
          </p:nvPr>
        </p:nvSpPr>
        <p:spPr>
          <a:xfrm>
            <a:off x="838200" y="1480392"/>
            <a:ext cx="10515600" cy="4351338"/>
          </a:xfrm>
        </p:spPr>
        <p:txBody>
          <a:bodyPr>
            <a:normAutofit fontScale="92500"/>
          </a:bodyPr>
          <a:lstStyle/>
          <a:p>
            <a:pPr marL="0" indent="0">
              <a:buNone/>
            </a:pPr>
            <a:r>
              <a:rPr lang="es-ES" sz="4400" dirty="0">
                <a:solidFill>
                  <a:srgbClr val="FFFF00"/>
                </a:solidFill>
              </a:rPr>
              <a:t>En el sistema energético compuesto por canales sutiles (</a:t>
            </a:r>
            <a:r>
              <a:rPr lang="es-ES" sz="4400" i="1" dirty="0" err="1">
                <a:solidFill>
                  <a:srgbClr val="FFFF00"/>
                </a:solidFill>
              </a:rPr>
              <a:t>nadis</a:t>
            </a:r>
            <a:r>
              <a:rPr lang="es-ES" sz="4400" dirty="0">
                <a:solidFill>
                  <a:srgbClr val="FFFF00"/>
                </a:solidFill>
              </a:rPr>
              <a:t>), tenemos que en cada cruce entre </a:t>
            </a:r>
            <a:r>
              <a:rPr lang="es-ES" sz="4400" i="1" dirty="0" err="1">
                <a:solidFill>
                  <a:srgbClr val="FFFF00"/>
                </a:solidFill>
              </a:rPr>
              <a:t>nadis</a:t>
            </a:r>
            <a:r>
              <a:rPr lang="es-ES" sz="4400" dirty="0">
                <a:solidFill>
                  <a:srgbClr val="FFFF00"/>
                </a:solidFill>
              </a:rPr>
              <a:t> se forma un vórtice energético llamado </a:t>
            </a:r>
            <a:r>
              <a:rPr lang="es-ES" sz="4400" i="1" dirty="0" err="1">
                <a:solidFill>
                  <a:srgbClr val="FFFF00"/>
                </a:solidFill>
              </a:rPr>
              <a:t>chakra</a:t>
            </a:r>
            <a:r>
              <a:rPr lang="es-ES" sz="4400" i="1" dirty="0">
                <a:solidFill>
                  <a:srgbClr val="FFFF00"/>
                </a:solidFill>
              </a:rPr>
              <a:t>,</a:t>
            </a:r>
            <a:r>
              <a:rPr lang="es-ES" sz="4400" dirty="0">
                <a:solidFill>
                  <a:srgbClr val="FFFF00"/>
                </a:solidFill>
              </a:rPr>
              <a:t> vocablo sánscrito que significa “rueda”. </a:t>
            </a:r>
          </a:p>
          <a:p>
            <a:pPr marL="0" indent="0">
              <a:buNone/>
            </a:pPr>
            <a:r>
              <a:rPr lang="es-ES" sz="4400" dirty="0">
                <a:solidFill>
                  <a:srgbClr val="FFFF00"/>
                </a:solidFill>
              </a:rPr>
              <a:t>Se dice que hay ochenta y ocho mil cruceros </a:t>
            </a:r>
            <a:r>
              <a:rPr lang="es-ES" sz="4400" i="1" dirty="0" err="1">
                <a:solidFill>
                  <a:srgbClr val="FFFF00"/>
                </a:solidFill>
              </a:rPr>
              <a:t>pránicos</a:t>
            </a:r>
            <a:r>
              <a:rPr lang="es-ES" sz="4400" i="1" dirty="0">
                <a:solidFill>
                  <a:srgbClr val="FFFF00"/>
                </a:solidFill>
              </a:rPr>
              <a:t>,</a:t>
            </a:r>
            <a:r>
              <a:rPr lang="es-ES" sz="4400" dirty="0">
                <a:solidFill>
                  <a:srgbClr val="FFFF00"/>
                </a:solidFill>
              </a:rPr>
              <a:t> sin embargo solamente siete de todos ellos son considerados como los principales.  </a:t>
            </a:r>
            <a:endParaRPr lang="es-MX" sz="4400" dirty="0">
              <a:solidFill>
                <a:srgbClr val="FFFF00"/>
              </a:solidFill>
            </a:endParaRPr>
          </a:p>
        </p:txBody>
      </p:sp>
    </p:spTree>
    <p:extLst>
      <p:ext uri="{BB962C8B-B14F-4D97-AF65-F5344CB8AC3E}">
        <p14:creationId xmlns:p14="http://schemas.microsoft.com/office/powerpoint/2010/main" val="2082615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33139C-C1EB-359E-FEBB-58D49CB6B67D}"/>
              </a:ext>
            </a:extLst>
          </p:cNvPr>
          <p:cNvSpPr>
            <a:spLocks noGrp="1"/>
          </p:cNvSpPr>
          <p:nvPr>
            <p:ph type="title"/>
          </p:nvPr>
        </p:nvSpPr>
        <p:spPr>
          <a:xfrm>
            <a:off x="936674" y="0"/>
            <a:ext cx="10515600" cy="1325563"/>
          </a:xfrm>
        </p:spPr>
        <p:txBody>
          <a:bodyPr/>
          <a:lstStyle/>
          <a:p>
            <a:r>
              <a:rPr lang="es-ES" b="1" dirty="0">
                <a:solidFill>
                  <a:srgbClr val="FFFF00"/>
                </a:solidFill>
              </a:rPr>
              <a:t>SIETE </a:t>
            </a:r>
            <a:r>
              <a:rPr lang="es-ES" b="1" i="1" dirty="0">
                <a:solidFill>
                  <a:srgbClr val="FFFF00"/>
                </a:solidFill>
              </a:rPr>
              <a:t>CHAKRAS </a:t>
            </a:r>
            <a:r>
              <a:rPr lang="es-ES" b="1" dirty="0">
                <a:solidFill>
                  <a:srgbClr val="FFFF00"/>
                </a:solidFill>
              </a:rPr>
              <a:t>CENTRALES</a:t>
            </a:r>
            <a:endParaRPr lang="es-MX" b="1" dirty="0">
              <a:solidFill>
                <a:srgbClr val="FFFF00"/>
              </a:solidFill>
            </a:endParaRPr>
          </a:p>
        </p:txBody>
      </p:sp>
      <p:sp>
        <p:nvSpPr>
          <p:cNvPr id="3" name="Marcador de contenido 2">
            <a:extLst>
              <a:ext uri="{FF2B5EF4-FFF2-40B4-BE49-F238E27FC236}">
                <a16:creationId xmlns:a16="http://schemas.microsoft.com/office/drawing/2014/main" id="{28CFE786-D5F5-008C-40CF-EAAB9B12F294}"/>
              </a:ext>
            </a:extLst>
          </p:cNvPr>
          <p:cNvSpPr>
            <a:spLocks noGrp="1"/>
          </p:cNvSpPr>
          <p:nvPr>
            <p:ph idx="1"/>
          </p:nvPr>
        </p:nvSpPr>
        <p:spPr>
          <a:xfrm>
            <a:off x="838200" y="1499053"/>
            <a:ext cx="10515600" cy="4351338"/>
          </a:xfrm>
        </p:spPr>
        <p:txBody>
          <a:bodyPr>
            <a:noAutofit/>
          </a:bodyPr>
          <a:lstStyle/>
          <a:p>
            <a:pPr marL="0" indent="0">
              <a:buNone/>
            </a:pPr>
            <a:r>
              <a:rPr lang="es-ES" sz="4400" dirty="0">
                <a:solidFill>
                  <a:srgbClr val="FFFF00"/>
                </a:solidFill>
              </a:rPr>
              <a:t>Los siete </a:t>
            </a:r>
            <a:r>
              <a:rPr lang="es-ES" sz="4400" i="1" dirty="0" err="1">
                <a:solidFill>
                  <a:srgbClr val="FFFF00"/>
                </a:solidFill>
              </a:rPr>
              <a:t>chakras</a:t>
            </a:r>
            <a:r>
              <a:rPr lang="es-ES" sz="4400" dirty="0">
                <a:solidFill>
                  <a:srgbClr val="FFFF00"/>
                </a:solidFill>
              </a:rPr>
              <a:t> principales se producen por el cruzamiento de dos </a:t>
            </a:r>
            <a:r>
              <a:rPr lang="es-ES" sz="4400" i="1" dirty="0" err="1">
                <a:solidFill>
                  <a:srgbClr val="FFFF00"/>
                </a:solidFill>
              </a:rPr>
              <a:t>nadis</a:t>
            </a:r>
            <a:r>
              <a:rPr lang="es-ES" sz="4400" i="1" dirty="0">
                <a:solidFill>
                  <a:srgbClr val="FFFF00"/>
                </a:solidFill>
              </a:rPr>
              <a:t> </a:t>
            </a:r>
            <a:r>
              <a:rPr lang="es-ES" sz="4400" dirty="0">
                <a:solidFill>
                  <a:srgbClr val="FFFF00"/>
                </a:solidFill>
              </a:rPr>
              <a:t>fundamentales llamados </a:t>
            </a:r>
            <a:r>
              <a:rPr lang="es-ES" sz="4400" i="1" dirty="0">
                <a:solidFill>
                  <a:srgbClr val="FFFF00"/>
                </a:solidFill>
              </a:rPr>
              <a:t>IDA Y PÍNGALA, </a:t>
            </a:r>
            <a:r>
              <a:rPr lang="es-ES" sz="4400" dirty="0">
                <a:solidFill>
                  <a:srgbClr val="FFFF00"/>
                </a:solidFill>
                <a:effectLst>
                  <a:outerShdw blurRad="38100" dist="38100" dir="2700000" algn="tl">
                    <a:srgbClr val="000000">
                      <a:alpha val="43137"/>
                    </a:srgbClr>
                  </a:outerShdw>
                </a:effectLst>
              </a:rPr>
              <a:t>los cuales cursan </a:t>
            </a:r>
            <a:r>
              <a:rPr lang="es-ES" sz="4400" dirty="0">
                <a:solidFill>
                  <a:srgbClr val="FFFF00"/>
                </a:solidFill>
              </a:rPr>
              <a:t>paralelamente a la médula espinal a través de la columna vertebral o espina dorsal.</a:t>
            </a:r>
          </a:p>
          <a:p>
            <a:pPr marL="0" indent="0">
              <a:buNone/>
            </a:pPr>
            <a:r>
              <a:rPr lang="es-ES" sz="4400" dirty="0">
                <a:solidFill>
                  <a:srgbClr val="FFFF00"/>
                </a:solidFill>
              </a:rPr>
              <a:t>Esto es al cursar a cada lado de </a:t>
            </a:r>
            <a:r>
              <a:rPr lang="es-ES" sz="4400" i="1" dirty="0">
                <a:solidFill>
                  <a:srgbClr val="FFFF00"/>
                </a:solidFill>
              </a:rPr>
              <a:t>SUSHUMNA NADI </a:t>
            </a:r>
            <a:r>
              <a:rPr lang="es-ES" sz="4400" dirty="0">
                <a:solidFill>
                  <a:srgbClr val="FFFF00"/>
                </a:solidFill>
              </a:rPr>
              <a:t>(canal central o eje medio).</a:t>
            </a:r>
            <a:r>
              <a:rPr lang="es-ES" sz="4400" i="1" dirty="0">
                <a:solidFill>
                  <a:srgbClr val="FFFF00"/>
                </a:solidFill>
              </a:rPr>
              <a:t> </a:t>
            </a:r>
            <a:r>
              <a:rPr lang="es-ES" sz="4400" dirty="0">
                <a:solidFill>
                  <a:srgbClr val="FFFF00"/>
                </a:solidFill>
              </a:rPr>
              <a:t>  </a:t>
            </a:r>
            <a:endParaRPr lang="es-ES" sz="4400" i="1" dirty="0">
              <a:solidFill>
                <a:srgbClr val="FFFF00"/>
              </a:solidFill>
            </a:endParaRPr>
          </a:p>
          <a:p>
            <a:pPr marL="0" indent="0">
              <a:buNone/>
            </a:pPr>
            <a:r>
              <a:rPr lang="es-ES" sz="4400" dirty="0">
                <a:solidFill>
                  <a:srgbClr val="FFFF00"/>
                </a:solidFill>
              </a:rPr>
              <a:t>  </a:t>
            </a:r>
            <a:endParaRPr lang="es-MX" sz="4400" dirty="0">
              <a:solidFill>
                <a:srgbClr val="FFFF00"/>
              </a:solidFill>
            </a:endParaRPr>
          </a:p>
        </p:txBody>
      </p:sp>
    </p:spTree>
    <p:extLst>
      <p:ext uri="{BB962C8B-B14F-4D97-AF65-F5344CB8AC3E}">
        <p14:creationId xmlns:p14="http://schemas.microsoft.com/office/powerpoint/2010/main" val="2153036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D5323C5-13AE-DE39-522D-C2A5F27EECCE}"/>
              </a:ext>
            </a:extLst>
          </p:cNvPr>
          <p:cNvPicPr>
            <a:picLocks noChangeAspect="1"/>
          </p:cNvPicPr>
          <p:nvPr/>
        </p:nvPicPr>
        <p:blipFill>
          <a:blip r:embed="rId2"/>
          <a:srcRect l="1693" r="943"/>
          <a:stretch/>
        </p:blipFill>
        <p:spPr>
          <a:xfrm>
            <a:off x="261257" y="236936"/>
            <a:ext cx="6947730" cy="4223097"/>
          </a:xfrm>
          <a:prstGeom prst="rect">
            <a:avLst/>
          </a:prstGeom>
        </p:spPr>
      </p:pic>
      <p:pic>
        <p:nvPicPr>
          <p:cNvPr id="7" name="Imagen 6">
            <a:extLst>
              <a:ext uri="{FF2B5EF4-FFF2-40B4-BE49-F238E27FC236}">
                <a16:creationId xmlns:a16="http://schemas.microsoft.com/office/drawing/2014/main" id="{5EFF3828-5D26-96B0-22BC-512E36A332A0}"/>
              </a:ext>
            </a:extLst>
          </p:cNvPr>
          <p:cNvPicPr>
            <a:picLocks noChangeAspect="1"/>
          </p:cNvPicPr>
          <p:nvPr/>
        </p:nvPicPr>
        <p:blipFill>
          <a:blip r:embed="rId3"/>
          <a:stretch>
            <a:fillRect/>
          </a:stretch>
        </p:blipFill>
        <p:spPr>
          <a:xfrm>
            <a:off x="7354165" y="1110343"/>
            <a:ext cx="4700986" cy="5532098"/>
          </a:xfrm>
          <a:prstGeom prst="rect">
            <a:avLst/>
          </a:prstGeom>
        </p:spPr>
      </p:pic>
    </p:spTree>
    <p:extLst>
      <p:ext uri="{BB962C8B-B14F-4D97-AF65-F5344CB8AC3E}">
        <p14:creationId xmlns:p14="http://schemas.microsoft.com/office/powerpoint/2010/main" val="3459949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3FF293B-09C5-9610-E35E-6F7EAF44E92C}"/>
              </a:ext>
            </a:extLst>
          </p:cNvPr>
          <p:cNvPicPr>
            <a:picLocks noChangeAspect="1"/>
          </p:cNvPicPr>
          <p:nvPr/>
        </p:nvPicPr>
        <p:blipFill>
          <a:blip r:embed="rId2">
            <a:extLst>
              <a:ext uri="{28A0092B-C50C-407E-A947-70E740481C1C}">
                <a14:useLocalDpi xmlns:a14="http://schemas.microsoft.com/office/drawing/2010/main" val="0"/>
              </a:ext>
            </a:extLst>
          </a:blip>
          <a:srcRect l="7605"/>
          <a:stretch/>
        </p:blipFill>
        <p:spPr>
          <a:xfrm>
            <a:off x="2330618" y="521809"/>
            <a:ext cx="7530763" cy="5814381"/>
          </a:xfrm>
          <a:prstGeom prst="rect">
            <a:avLst/>
          </a:prstGeom>
        </p:spPr>
      </p:pic>
    </p:spTree>
    <p:extLst>
      <p:ext uri="{BB962C8B-B14F-4D97-AF65-F5344CB8AC3E}">
        <p14:creationId xmlns:p14="http://schemas.microsoft.com/office/powerpoint/2010/main" val="382232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83A1AC-B401-8B5D-C42E-7EBF068881CB}"/>
              </a:ext>
            </a:extLst>
          </p:cNvPr>
          <p:cNvSpPr>
            <a:spLocks noGrp="1"/>
          </p:cNvSpPr>
          <p:nvPr>
            <p:ph type="title"/>
          </p:nvPr>
        </p:nvSpPr>
        <p:spPr>
          <a:xfrm>
            <a:off x="1056639" y="0"/>
            <a:ext cx="10515600" cy="1325563"/>
          </a:xfrm>
        </p:spPr>
        <p:txBody>
          <a:bodyPr/>
          <a:lstStyle/>
          <a:p>
            <a:r>
              <a:rPr lang="es-ES" i="1" dirty="0">
                <a:solidFill>
                  <a:srgbClr val="FFFF00"/>
                </a:solidFill>
              </a:rPr>
              <a:t>MULADHARA CHAKRA</a:t>
            </a:r>
            <a:endParaRPr lang="es-MX" i="1" dirty="0">
              <a:solidFill>
                <a:srgbClr val="FFFF00"/>
              </a:solidFill>
            </a:endParaRPr>
          </a:p>
        </p:txBody>
      </p:sp>
      <p:sp>
        <p:nvSpPr>
          <p:cNvPr id="3" name="Marcador de contenido 2">
            <a:extLst>
              <a:ext uri="{FF2B5EF4-FFF2-40B4-BE49-F238E27FC236}">
                <a16:creationId xmlns:a16="http://schemas.microsoft.com/office/drawing/2014/main" id="{FCBB2B56-C795-4D48-D832-C901BEAF9584}"/>
              </a:ext>
            </a:extLst>
          </p:cNvPr>
          <p:cNvSpPr>
            <a:spLocks noGrp="1"/>
          </p:cNvSpPr>
          <p:nvPr>
            <p:ph idx="1"/>
          </p:nvPr>
        </p:nvSpPr>
        <p:spPr>
          <a:xfrm>
            <a:off x="1056639" y="1068625"/>
            <a:ext cx="10604241" cy="4720749"/>
          </a:xfrm>
        </p:spPr>
        <p:txBody>
          <a:bodyPr>
            <a:noAutofit/>
          </a:bodyPr>
          <a:lstStyle/>
          <a:p>
            <a:pPr marL="0" indent="0">
              <a:buNone/>
            </a:pPr>
            <a:r>
              <a:rPr lang="es-ES" sz="3600" b="1" dirty="0">
                <a:solidFill>
                  <a:srgbClr val="FFFF00"/>
                </a:solidFill>
              </a:rPr>
              <a:t>Significa:</a:t>
            </a:r>
            <a:r>
              <a:rPr lang="es-ES" sz="3600" dirty="0">
                <a:solidFill>
                  <a:srgbClr val="FFFF00"/>
                </a:solidFill>
              </a:rPr>
              <a:t> “Raíz de soporte” o “Fundamento”.</a:t>
            </a:r>
          </a:p>
          <a:p>
            <a:pPr marL="0" indent="0">
              <a:buNone/>
            </a:pPr>
            <a:r>
              <a:rPr lang="es-ES" sz="3600" dirty="0">
                <a:solidFill>
                  <a:srgbClr val="FFFF00"/>
                </a:solidFill>
              </a:rPr>
              <a:t>Se </a:t>
            </a:r>
            <a:r>
              <a:rPr lang="es-ES" sz="3600" b="1" dirty="0">
                <a:solidFill>
                  <a:srgbClr val="FFFF00"/>
                </a:solidFill>
              </a:rPr>
              <a:t>ubica</a:t>
            </a:r>
            <a:r>
              <a:rPr lang="es-ES" sz="3600" dirty="0">
                <a:solidFill>
                  <a:srgbClr val="FFFF00"/>
                </a:solidFill>
              </a:rPr>
              <a:t> en el perineo (entre ano y vagina o escroto).</a:t>
            </a:r>
          </a:p>
          <a:p>
            <a:pPr marL="0" indent="0">
              <a:buNone/>
            </a:pPr>
            <a:r>
              <a:rPr lang="es-ES" sz="3600" dirty="0">
                <a:solidFill>
                  <a:srgbClr val="FFFF00"/>
                </a:solidFill>
              </a:rPr>
              <a:t>Asociado al </a:t>
            </a:r>
            <a:r>
              <a:rPr lang="es-ES" sz="3600" b="1" dirty="0">
                <a:solidFill>
                  <a:srgbClr val="FFFF00"/>
                </a:solidFill>
              </a:rPr>
              <a:t>plexo</a:t>
            </a:r>
            <a:r>
              <a:rPr lang="es-ES" sz="3600" dirty="0">
                <a:solidFill>
                  <a:srgbClr val="FFFF00"/>
                </a:solidFill>
              </a:rPr>
              <a:t> coccígeo.</a:t>
            </a:r>
          </a:p>
          <a:p>
            <a:pPr marL="0" indent="0">
              <a:buNone/>
            </a:pPr>
            <a:r>
              <a:rPr lang="es-ES" sz="3600" b="1" dirty="0">
                <a:solidFill>
                  <a:srgbClr val="FFFF00"/>
                </a:solidFill>
              </a:rPr>
              <a:t>Glándula endócrina </a:t>
            </a:r>
            <a:r>
              <a:rPr lang="es-ES" sz="3600" dirty="0">
                <a:solidFill>
                  <a:srgbClr val="FFFF00"/>
                </a:solidFill>
              </a:rPr>
              <a:t>asociada: Testículos. </a:t>
            </a:r>
          </a:p>
          <a:p>
            <a:pPr marL="0" indent="0">
              <a:buNone/>
            </a:pPr>
            <a:r>
              <a:rPr lang="es-ES" sz="3600" b="1" dirty="0">
                <a:solidFill>
                  <a:srgbClr val="FFFF00"/>
                </a:solidFill>
              </a:rPr>
              <a:t>Elemento</a:t>
            </a:r>
            <a:r>
              <a:rPr lang="es-ES" sz="3600" dirty="0">
                <a:solidFill>
                  <a:srgbClr val="FFFF00"/>
                </a:solidFill>
              </a:rPr>
              <a:t>: Tierra. </a:t>
            </a:r>
            <a:r>
              <a:rPr lang="es-ES" sz="3600" b="1" dirty="0">
                <a:solidFill>
                  <a:srgbClr val="FFFF00"/>
                </a:solidFill>
              </a:rPr>
              <a:t>Sentido: </a:t>
            </a:r>
            <a:r>
              <a:rPr lang="es-ES" sz="3600" dirty="0">
                <a:solidFill>
                  <a:srgbClr val="FFFF00"/>
                </a:solidFill>
              </a:rPr>
              <a:t>Olfato. </a:t>
            </a:r>
          </a:p>
          <a:p>
            <a:pPr marL="0" indent="0">
              <a:buNone/>
            </a:pPr>
            <a:r>
              <a:rPr lang="es-ES" sz="3600" b="1" dirty="0">
                <a:solidFill>
                  <a:srgbClr val="FFFF00"/>
                </a:solidFill>
              </a:rPr>
              <a:t>Órgano de trabajo: </a:t>
            </a:r>
            <a:r>
              <a:rPr lang="es-ES" sz="3600" dirty="0">
                <a:solidFill>
                  <a:srgbClr val="FFFF00"/>
                </a:solidFill>
              </a:rPr>
              <a:t>ano. </a:t>
            </a:r>
            <a:r>
              <a:rPr lang="es-ES" sz="3600" b="1" dirty="0">
                <a:solidFill>
                  <a:srgbClr val="FFFF00"/>
                </a:solidFill>
              </a:rPr>
              <a:t>Acción: </a:t>
            </a:r>
            <a:r>
              <a:rPr lang="es-ES" sz="3600" dirty="0">
                <a:solidFill>
                  <a:srgbClr val="FFFF00"/>
                </a:solidFill>
              </a:rPr>
              <a:t>Defecación. </a:t>
            </a:r>
          </a:p>
          <a:p>
            <a:pPr marL="0" indent="0">
              <a:buNone/>
            </a:pPr>
            <a:r>
              <a:rPr lang="es-ES" sz="3600" b="1" dirty="0">
                <a:solidFill>
                  <a:srgbClr val="FFFF00"/>
                </a:solidFill>
              </a:rPr>
              <a:t>Centro de control: </a:t>
            </a:r>
            <a:r>
              <a:rPr lang="es-ES" sz="3600" dirty="0">
                <a:solidFill>
                  <a:srgbClr val="FFFF00"/>
                </a:solidFill>
              </a:rPr>
              <a:t>Eliminación. </a:t>
            </a:r>
          </a:p>
          <a:p>
            <a:pPr marL="0" indent="0">
              <a:buNone/>
            </a:pPr>
            <a:r>
              <a:rPr lang="es-ES" sz="3600" b="1" dirty="0">
                <a:solidFill>
                  <a:srgbClr val="FFFF00"/>
                </a:solidFill>
              </a:rPr>
              <a:t>Relaciones psicológicas</a:t>
            </a:r>
            <a:r>
              <a:rPr lang="es-ES" sz="3600" dirty="0">
                <a:solidFill>
                  <a:srgbClr val="FFFF00"/>
                </a:solidFill>
              </a:rPr>
              <a:t>: Retención y liberación.</a:t>
            </a:r>
          </a:p>
          <a:p>
            <a:pPr marL="0" indent="0">
              <a:buNone/>
            </a:pPr>
            <a:endParaRPr lang="es-MX" sz="3600" b="1" dirty="0">
              <a:solidFill>
                <a:srgbClr val="FFFF00"/>
              </a:solidFill>
            </a:endParaRPr>
          </a:p>
        </p:txBody>
      </p:sp>
    </p:spTree>
    <p:extLst>
      <p:ext uri="{BB962C8B-B14F-4D97-AF65-F5344CB8AC3E}">
        <p14:creationId xmlns:p14="http://schemas.microsoft.com/office/powerpoint/2010/main" val="849488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5749824-A781-3105-DEA3-4352E15C16E6}"/>
              </a:ext>
            </a:extLst>
          </p:cNvPr>
          <p:cNvPicPr>
            <a:picLocks noChangeAspect="1"/>
          </p:cNvPicPr>
          <p:nvPr/>
        </p:nvPicPr>
        <p:blipFill>
          <a:blip r:embed="rId2"/>
          <a:stretch>
            <a:fillRect/>
          </a:stretch>
        </p:blipFill>
        <p:spPr>
          <a:xfrm>
            <a:off x="918602" y="957480"/>
            <a:ext cx="4734194" cy="4734194"/>
          </a:xfrm>
          <a:prstGeom prst="rect">
            <a:avLst/>
          </a:prstGeom>
        </p:spPr>
      </p:pic>
      <p:pic>
        <p:nvPicPr>
          <p:cNvPr id="5" name="Imagen 4">
            <a:extLst>
              <a:ext uri="{FF2B5EF4-FFF2-40B4-BE49-F238E27FC236}">
                <a16:creationId xmlns:a16="http://schemas.microsoft.com/office/drawing/2014/main" id="{B3FC6319-07A4-5A53-53A9-59EE38E87213}"/>
              </a:ext>
            </a:extLst>
          </p:cNvPr>
          <p:cNvPicPr>
            <a:picLocks noChangeAspect="1"/>
          </p:cNvPicPr>
          <p:nvPr/>
        </p:nvPicPr>
        <p:blipFill>
          <a:blip r:embed="rId3"/>
          <a:stretch>
            <a:fillRect/>
          </a:stretch>
        </p:blipFill>
        <p:spPr>
          <a:xfrm>
            <a:off x="6539204" y="957480"/>
            <a:ext cx="4734194" cy="4734194"/>
          </a:xfrm>
          <a:prstGeom prst="rect">
            <a:avLst/>
          </a:prstGeom>
        </p:spPr>
      </p:pic>
    </p:spTree>
    <p:extLst>
      <p:ext uri="{BB962C8B-B14F-4D97-AF65-F5344CB8AC3E}">
        <p14:creationId xmlns:p14="http://schemas.microsoft.com/office/powerpoint/2010/main" val="345233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D881B4-ECF5-B88A-0BAC-0D68FB3809BF}"/>
              </a:ext>
            </a:extLst>
          </p:cNvPr>
          <p:cNvSpPr>
            <a:spLocks noGrp="1"/>
          </p:cNvSpPr>
          <p:nvPr>
            <p:ph type="title"/>
          </p:nvPr>
        </p:nvSpPr>
        <p:spPr>
          <a:xfrm>
            <a:off x="1005840" y="18255"/>
            <a:ext cx="10515600" cy="1325563"/>
          </a:xfrm>
        </p:spPr>
        <p:txBody>
          <a:bodyPr/>
          <a:lstStyle/>
          <a:p>
            <a:r>
              <a:rPr lang="es-ES" i="1" dirty="0">
                <a:solidFill>
                  <a:srgbClr val="FFFF00"/>
                </a:solidFill>
              </a:rPr>
              <a:t>SWADHISTANA CHAKRA</a:t>
            </a:r>
            <a:endParaRPr lang="es-MX" i="1" dirty="0">
              <a:solidFill>
                <a:srgbClr val="FFFF00"/>
              </a:solidFill>
            </a:endParaRPr>
          </a:p>
        </p:txBody>
      </p:sp>
      <p:sp>
        <p:nvSpPr>
          <p:cNvPr id="3" name="Marcador de contenido 2">
            <a:extLst>
              <a:ext uri="{FF2B5EF4-FFF2-40B4-BE49-F238E27FC236}">
                <a16:creationId xmlns:a16="http://schemas.microsoft.com/office/drawing/2014/main" id="{F11EAF3F-1C94-8AC9-3ED1-8BEEE602A57A}"/>
              </a:ext>
            </a:extLst>
          </p:cNvPr>
          <p:cNvSpPr>
            <a:spLocks noGrp="1"/>
          </p:cNvSpPr>
          <p:nvPr>
            <p:ph idx="1"/>
          </p:nvPr>
        </p:nvSpPr>
        <p:spPr>
          <a:xfrm>
            <a:off x="1005840" y="1456359"/>
            <a:ext cx="10683240" cy="4975702"/>
          </a:xfrm>
        </p:spPr>
        <p:txBody>
          <a:bodyPr>
            <a:normAutofit fontScale="92500" lnSpcReduction="20000"/>
          </a:bodyPr>
          <a:lstStyle/>
          <a:p>
            <a:pPr marL="0" indent="0">
              <a:buNone/>
            </a:pPr>
            <a:r>
              <a:rPr lang="es-ES" sz="4400" dirty="0">
                <a:solidFill>
                  <a:srgbClr val="FFFF00"/>
                </a:solidFill>
              </a:rPr>
              <a:t>“La base de uno mismo”. </a:t>
            </a:r>
          </a:p>
          <a:p>
            <a:pPr marL="0" indent="0">
              <a:buNone/>
            </a:pPr>
            <a:r>
              <a:rPr lang="es-ES" sz="4400" b="1" dirty="0">
                <a:solidFill>
                  <a:srgbClr val="FFFF00"/>
                </a:solidFill>
              </a:rPr>
              <a:t>Ubicado</a:t>
            </a:r>
            <a:r>
              <a:rPr lang="es-ES" sz="4400" dirty="0">
                <a:solidFill>
                  <a:srgbClr val="FFFF00"/>
                </a:solidFill>
              </a:rPr>
              <a:t> detrás del pubis.</a:t>
            </a:r>
          </a:p>
          <a:p>
            <a:pPr marL="0" indent="0">
              <a:buNone/>
            </a:pPr>
            <a:r>
              <a:rPr lang="es-ES" sz="4400" b="1" dirty="0">
                <a:solidFill>
                  <a:srgbClr val="FFFF00"/>
                </a:solidFill>
              </a:rPr>
              <a:t>Plexo asociado:</a:t>
            </a:r>
            <a:r>
              <a:rPr lang="es-ES" sz="4400" dirty="0">
                <a:solidFill>
                  <a:srgbClr val="FFFF00"/>
                </a:solidFill>
              </a:rPr>
              <a:t> Sacro. </a:t>
            </a:r>
          </a:p>
          <a:p>
            <a:pPr marL="0" indent="0">
              <a:buNone/>
            </a:pPr>
            <a:r>
              <a:rPr lang="es-ES" sz="4400" b="1" dirty="0">
                <a:solidFill>
                  <a:srgbClr val="FFFF00"/>
                </a:solidFill>
              </a:rPr>
              <a:t>Glándulas asociadas</a:t>
            </a:r>
            <a:r>
              <a:rPr lang="es-ES" sz="4400" dirty="0">
                <a:solidFill>
                  <a:srgbClr val="FFFF00"/>
                </a:solidFill>
              </a:rPr>
              <a:t>: Ovarios, suprarrenales. </a:t>
            </a:r>
            <a:r>
              <a:rPr lang="es-ES" sz="4400" b="1" dirty="0">
                <a:solidFill>
                  <a:srgbClr val="FFFF00"/>
                </a:solidFill>
              </a:rPr>
              <a:t>Elemento:</a:t>
            </a:r>
            <a:r>
              <a:rPr lang="es-ES" sz="4400" dirty="0">
                <a:solidFill>
                  <a:srgbClr val="FFFF00"/>
                </a:solidFill>
              </a:rPr>
              <a:t> Agua. </a:t>
            </a:r>
            <a:r>
              <a:rPr lang="es-ES" sz="4400" b="1" dirty="0">
                <a:solidFill>
                  <a:srgbClr val="FFFF00"/>
                </a:solidFill>
              </a:rPr>
              <a:t>Sentido:</a:t>
            </a:r>
            <a:r>
              <a:rPr lang="es-ES" sz="4400" dirty="0">
                <a:solidFill>
                  <a:srgbClr val="FFFF00"/>
                </a:solidFill>
              </a:rPr>
              <a:t> Gusto. </a:t>
            </a:r>
          </a:p>
          <a:p>
            <a:pPr marL="0" indent="0">
              <a:buNone/>
            </a:pPr>
            <a:r>
              <a:rPr lang="es-ES" sz="4400" b="1" dirty="0">
                <a:solidFill>
                  <a:srgbClr val="FFFF00"/>
                </a:solidFill>
              </a:rPr>
              <a:t>Órgano trabajo: </a:t>
            </a:r>
            <a:r>
              <a:rPr lang="es-ES" sz="4400" dirty="0">
                <a:solidFill>
                  <a:srgbClr val="FFFF00"/>
                </a:solidFill>
              </a:rPr>
              <a:t>Genitales. </a:t>
            </a:r>
            <a:r>
              <a:rPr lang="es-ES" sz="4400" b="1" dirty="0">
                <a:solidFill>
                  <a:srgbClr val="FFFF00"/>
                </a:solidFill>
              </a:rPr>
              <a:t>Acción:</a:t>
            </a:r>
            <a:r>
              <a:rPr lang="es-ES" sz="4400" dirty="0">
                <a:solidFill>
                  <a:srgbClr val="FFFF00"/>
                </a:solidFill>
              </a:rPr>
              <a:t> Procreación. </a:t>
            </a:r>
            <a:r>
              <a:rPr lang="es-ES" sz="4400" b="1" dirty="0">
                <a:solidFill>
                  <a:srgbClr val="FFFF00"/>
                </a:solidFill>
              </a:rPr>
              <a:t>Centro de control: </a:t>
            </a:r>
            <a:r>
              <a:rPr lang="es-ES" sz="4400" dirty="0">
                <a:solidFill>
                  <a:srgbClr val="FFFF00"/>
                </a:solidFill>
              </a:rPr>
              <a:t>Reproducción. </a:t>
            </a:r>
          </a:p>
          <a:p>
            <a:pPr marL="0" indent="0">
              <a:buNone/>
            </a:pPr>
            <a:r>
              <a:rPr lang="es-ES" sz="4400" b="1" dirty="0">
                <a:solidFill>
                  <a:srgbClr val="FFFF00"/>
                </a:solidFill>
              </a:rPr>
              <a:t>Relaciones psicológicas: </a:t>
            </a:r>
            <a:r>
              <a:rPr lang="es-ES" sz="4400" dirty="0">
                <a:solidFill>
                  <a:srgbClr val="FFFF00"/>
                </a:solidFill>
              </a:rPr>
              <a:t>Sexualidad, placer, satisfacción, eficiencia y creatividad. </a:t>
            </a:r>
            <a:endParaRPr lang="es-MX" sz="4400" dirty="0">
              <a:solidFill>
                <a:srgbClr val="FFFF00"/>
              </a:solidFill>
            </a:endParaRPr>
          </a:p>
        </p:txBody>
      </p:sp>
    </p:spTree>
    <p:extLst>
      <p:ext uri="{BB962C8B-B14F-4D97-AF65-F5344CB8AC3E}">
        <p14:creationId xmlns:p14="http://schemas.microsoft.com/office/powerpoint/2010/main" val="3943396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2D4AE3F-CE72-A4EF-C13D-CF4CAE10CB77}"/>
              </a:ext>
            </a:extLst>
          </p:cNvPr>
          <p:cNvPicPr>
            <a:picLocks noChangeAspect="1"/>
          </p:cNvPicPr>
          <p:nvPr/>
        </p:nvPicPr>
        <p:blipFill>
          <a:blip r:embed="rId2"/>
          <a:srcRect l="5666" t="4802" r="6130" b="5122"/>
          <a:stretch/>
        </p:blipFill>
        <p:spPr>
          <a:xfrm>
            <a:off x="3263245" y="536090"/>
            <a:ext cx="5665510" cy="5785820"/>
          </a:xfrm>
          <a:prstGeom prst="rect">
            <a:avLst/>
          </a:prstGeom>
        </p:spPr>
      </p:pic>
    </p:spTree>
    <p:extLst>
      <p:ext uri="{BB962C8B-B14F-4D97-AF65-F5344CB8AC3E}">
        <p14:creationId xmlns:p14="http://schemas.microsoft.com/office/powerpoint/2010/main" val="2524436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C22312-82F5-D811-71B5-9DE3FF44DBDC}"/>
              </a:ext>
            </a:extLst>
          </p:cNvPr>
          <p:cNvSpPr>
            <a:spLocks noGrp="1"/>
          </p:cNvSpPr>
          <p:nvPr>
            <p:ph type="title"/>
          </p:nvPr>
        </p:nvSpPr>
        <p:spPr>
          <a:xfrm>
            <a:off x="1003954" y="0"/>
            <a:ext cx="10515600" cy="1325563"/>
          </a:xfrm>
        </p:spPr>
        <p:txBody>
          <a:bodyPr/>
          <a:lstStyle/>
          <a:p>
            <a:r>
              <a:rPr lang="es-ES" i="1" dirty="0">
                <a:solidFill>
                  <a:srgbClr val="FFFF00"/>
                </a:solidFill>
              </a:rPr>
              <a:t>MANIPURA CHAKRA</a:t>
            </a:r>
            <a:endParaRPr lang="es-MX" i="1" dirty="0">
              <a:solidFill>
                <a:srgbClr val="FFFF00"/>
              </a:solidFill>
            </a:endParaRPr>
          </a:p>
        </p:txBody>
      </p:sp>
      <p:sp>
        <p:nvSpPr>
          <p:cNvPr id="3" name="Marcador de contenido 2">
            <a:extLst>
              <a:ext uri="{FF2B5EF4-FFF2-40B4-BE49-F238E27FC236}">
                <a16:creationId xmlns:a16="http://schemas.microsoft.com/office/drawing/2014/main" id="{FE0569B2-90D5-6CBB-8DE3-5CD73839FE7B}"/>
              </a:ext>
            </a:extLst>
          </p:cNvPr>
          <p:cNvSpPr>
            <a:spLocks noGrp="1"/>
          </p:cNvSpPr>
          <p:nvPr>
            <p:ph idx="1"/>
          </p:nvPr>
        </p:nvSpPr>
        <p:spPr>
          <a:xfrm>
            <a:off x="1003954" y="1500471"/>
            <a:ext cx="10681355" cy="4622309"/>
          </a:xfrm>
        </p:spPr>
        <p:txBody>
          <a:bodyPr>
            <a:normAutofit fontScale="92500"/>
          </a:bodyPr>
          <a:lstStyle/>
          <a:p>
            <a:pPr marL="0" indent="0">
              <a:buNone/>
            </a:pPr>
            <a:r>
              <a:rPr lang="es-ES" sz="4400" dirty="0">
                <a:solidFill>
                  <a:srgbClr val="FFFF00"/>
                </a:solidFill>
              </a:rPr>
              <a:t>“</a:t>
            </a:r>
            <a:r>
              <a:rPr lang="es-MX" sz="4400" dirty="0">
                <a:solidFill>
                  <a:srgbClr val="FFFF00"/>
                </a:solidFill>
              </a:rPr>
              <a:t>Ciudad de la joya”.</a:t>
            </a:r>
          </a:p>
          <a:p>
            <a:pPr marL="0" indent="0">
              <a:buNone/>
            </a:pPr>
            <a:r>
              <a:rPr lang="es-MX" sz="4400" b="1" dirty="0">
                <a:solidFill>
                  <a:srgbClr val="FFFF00"/>
                </a:solidFill>
              </a:rPr>
              <a:t>Ubicación:</a:t>
            </a:r>
            <a:r>
              <a:rPr lang="es-MX" sz="4400" dirty="0">
                <a:solidFill>
                  <a:srgbClr val="FFFF00"/>
                </a:solidFill>
              </a:rPr>
              <a:t> Mesogastrio. </a:t>
            </a:r>
            <a:r>
              <a:rPr lang="es-MX" sz="4400" b="1" dirty="0">
                <a:solidFill>
                  <a:srgbClr val="FFFF00"/>
                </a:solidFill>
              </a:rPr>
              <a:t>Plexo:</a:t>
            </a:r>
            <a:r>
              <a:rPr lang="es-MX" sz="4400" dirty="0">
                <a:solidFill>
                  <a:srgbClr val="FFFF00"/>
                </a:solidFill>
              </a:rPr>
              <a:t> Umbilical. </a:t>
            </a:r>
            <a:r>
              <a:rPr lang="es-MX" sz="4400" b="1" dirty="0">
                <a:solidFill>
                  <a:srgbClr val="FFFF00"/>
                </a:solidFill>
              </a:rPr>
              <a:t>Glándulas asociadas: </a:t>
            </a:r>
            <a:r>
              <a:rPr lang="es-MX" sz="4400" dirty="0">
                <a:solidFill>
                  <a:srgbClr val="FFFF00"/>
                </a:solidFill>
              </a:rPr>
              <a:t>Bazo e hígado. </a:t>
            </a:r>
          </a:p>
          <a:p>
            <a:pPr marL="0" indent="0">
              <a:buNone/>
            </a:pPr>
            <a:r>
              <a:rPr lang="es-MX" sz="4400" b="1" dirty="0">
                <a:solidFill>
                  <a:srgbClr val="FFFF00"/>
                </a:solidFill>
              </a:rPr>
              <a:t>Elemento:</a:t>
            </a:r>
            <a:r>
              <a:rPr lang="es-MX" sz="4400" dirty="0">
                <a:solidFill>
                  <a:srgbClr val="FFFF00"/>
                </a:solidFill>
              </a:rPr>
              <a:t> Fuego. </a:t>
            </a:r>
            <a:r>
              <a:rPr lang="es-MX" sz="4400" b="1" dirty="0">
                <a:solidFill>
                  <a:srgbClr val="FFFF00"/>
                </a:solidFill>
              </a:rPr>
              <a:t>Sentido:</a:t>
            </a:r>
            <a:r>
              <a:rPr lang="es-MX" sz="4400" dirty="0">
                <a:solidFill>
                  <a:srgbClr val="FFFF00"/>
                </a:solidFill>
              </a:rPr>
              <a:t> visión. </a:t>
            </a:r>
          </a:p>
          <a:p>
            <a:pPr marL="0" indent="0">
              <a:buNone/>
            </a:pPr>
            <a:r>
              <a:rPr lang="es-MX" sz="4400" b="1" dirty="0">
                <a:solidFill>
                  <a:srgbClr val="FFFF00"/>
                </a:solidFill>
              </a:rPr>
              <a:t>Órgano de trabajo: </a:t>
            </a:r>
            <a:r>
              <a:rPr lang="es-MX" sz="4400" dirty="0">
                <a:solidFill>
                  <a:srgbClr val="FFFF00"/>
                </a:solidFill>
              </a:rPr>
              <a:t>Pie. </a:t>
            </a:r>
            <a:r>
              <a:rPr lang="es-MX" sz="4400" b="1" dirty="0">
                <a:solidFill>
                  <a:srgbClr val="FFFF00"/>
                </a:solidFill>
              </a:rPr>
              <a:t>Acción:</a:t>
            </a:r>
            <a:r>
              <a:rPr lang="es-MX" sz="4400" dirty="0">
                <a:solidFill>
                  <a:srgbClr val="FFFF00"/>
                </a:solidFill>
              </a:rPr>
              <a:t> Movimiento. </a:t>
            </a:r>
            <a:r>
              <a:rPr lang="es-MX" sz="4400" b="1" dirty="0">
                <a:solidFill>
                  <a:srgbClr val="FFFF00"/>
                </a:solidFill>
              </a:rPr>
              <a:t>Centro de control: </a:t>
            </a:r>
            <a:r>
              <a:rPr lang="es-MX" sz="4400" dirty="0">
                <a:solidFill>
                  <a:srgbClr val="FFFF00"/>
                </a:solidFill>
              </a:rPr>
              <a:t>Digestión.</a:t>
            </a:r>
          </a:p>
          <a:p>
            <a:pPr marL="0" indent="0">
              <a:buNone/>
            </a:pPr>
            <a:r>
              <a:rPr lang="es-MX" sz="4400" b="1" dirty="0">
                <a:solidFill>
                  <a:srgbClr val="FFFF00"/>
                </a:solidFill>
              </a:rPr>
              <a:t>Relacionado:</a:t>
            </a:r>
            <a:r>
              <a:rPr lang="es-MX" sz="4400" dirty="0">
                <a:solidFill>
                  <a:srgbClr val="FFFF00"/>
                </a:solidFill>
              </a:rPr>
              <a:t> Con procesamiento de situaciones.</a:t>
            </a:r>
          </a:p>
        </p:txBody>
      </p:sp>
    </p:spTree>
    <p:extLst>
      <p:ext uri="{BB962C8B-B14F-4D97-AF65-F5344CB8AC3E}">
        <p14:creationId xmlns:p14="http://schemas.microsoft.com/office/powerpoint/2010/main" val="1125796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70B4DE4-9B9D-46BB-4FF5-E465621CFCEE}"/>
              </a:ext>
            </a:extLst>
          </p:cNvPr>
          <p:cNvPicPr>
            <a:picLocks noChangeAspect="1"/>
          </p:cNvPicPr>
          <p:nvPr/>
        </p:nvPicPr>
        <p:blipFill>
          <a:blip r:embed="rId2"/>
          <a:srcRect l="5223" t="5053" r="4695" b="4080"/>
          <a:stretch/>
        </p:blipFill>
        <p:spPr>
          <a:xfrm>
            <a:off x="3236307" y="544398"/>
            <a:ext cx="5719385" cy="5769204"/>
          </a:xfrm>
          <a:prstGeom prst="rect">
            <a:avLst/>
          </a:prstGeom>
        </p:spPr>
      </p:pic>
    </p:spTree>
    <p:extLst>
      <p:ext uri="{BB962C8B-B14F-4D97-AF65-F5344CB8AC3E}">
        <p14:creationId xmlns:p14="http://schemas.microsoft.com/office/powerpoint/2010/main" val="161710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0638F0-35C3-7C23-C9DD-42D5EFB62830}"/>
              </a:ext>
            </a:extLst>
          </p:cNvPr>
          <p:cNvSpPr>
            <a:spLocks noGrp="1"/>
          </p:cNvSpPr>
          <p:nvPr>
            <p:ph type="title"/>
          </p:nvPr>
        </p:nvSpPr>
        <p:spPr>
          <a:xfrm>
            <a:off x="1015482" y="0"/>
            <a:ext cx="10545147" cy="1325563"/>
          </a:xfrm>
        </p:spPr>
        <p:txBody>
          <a:bodyPr/>
          <a:lstStyle/>
          <a:p>
            <a:r>
              <a:rPr lang="es-ES" i="1" dirty="0">
                <a:solidFill>
                  <a:srgbClr val="FFFF00"/>
                </a:solidFill>
              </a:rPr>
              <a:t>ANAHATA CHAKRA</a:t>
            </a:r>
            <a:endParaRPr lang="es-MX" i="1" dirty="0">
              <a:solidFill>
                <a:srgbClr val="FFFF00"/>
              </a:solidFill>
            </a:endParaRPr>
          </a:p>
        </p:txBody>
      </p:sp>
      <p:sp>
        <p:nvSpPr>
          <p:cNvPr id="3" name="Marcador de contenido 2">
            <a:extLst>
              <a:ext uri="{FF2B5EF4-FFF2-40B4-BE49-F238E27FC236}">
                <a16:creationId xmlns:a16="http://schemas.microsoft.com/office/drawing/2014/main" id="{878E94C7-8B2E-4D9A-86A8-0559BD2C9E73}"/>
              </a:ext>
            </a:extLst>
          </p:cNvPr>
          <p:cNvSpPr>
            <a:spLocks noGrp="1"/>
          </p:cNvSpPr>
          <p:nvPr>
            <p:ph idx="1"/>
          </p:nvPr>
        </p:nvSpPr>
        <p:spPr>
          <a:xfrm>
            <a:off x="1015482" y="1542147"/>
            <a:ext cx="10737915" cy="4867406"/>
          </a:xfrm>
        </p:spPr>
        <p:txBody>
          <a:bodyPr>
            <a:normAutofit/>
          </a:bodyPr>
          <a:lstStyle/>
          <a:p>
            <a:pPr marL="0" indent="0">
              <a:buNone/>
            </a:pPr>
            <a:r>
              <a:rPr lang="es-ES" sz="4400" b="1" dirty="0">
                <a:solidFill>
                  <a:srgbClr val="FFFF00"/>
                </a:solidFill>
              </a:rPr>
              <a:t>Significa:</a:t>
            </a:r>
            <a:r>
              <a:rPr lang="es-ES" sz="4400" dirty="0">
                <a:solidFill>
                  <a:srgbClr val="FFFF00"/>
                </a:solidFill>
              </a:rPr>
              <a:t> “Intacto” o “No tocado”.</a:t>
            </a:r>
          </a:p>
          <a:p>
            <a:pPr marL="0" indent="0">
              <a:buNone/>
            </a:pPr>
            <a:r>
              <a:rPr lang="es-ES" sz="4400" b="1" dirty="0">
                <a:solidFill>
                  <a:srgbClr val="FFFF00"/>
                </a:solidFill>
              </a:rPr>
              <a:t>Ubicación:</a:t>
            </a:r>
            <a:r>
              <a:rPr lang="es-ES" sz="4400" dirty="0">
                <a:solidFill>
                  <a:srgbClr val="FFFF00"/>
                </a:solidFill>
              </a:rPr>
              <a:t> En medio del tórax. </a:t>
            </a:r>
          </a:p>
          <a:p>
            <a:pPr marL="0" indent="0">
              <a:buNone/>
            </a:pPr>
            <a:r>
              <a:rPr lang="es-ES" sz="4400" b="1" dirty="0">
                <a:solidFill>
                  <a:srgbClr val="FFFF00"/>
                </a:solidFill>
              </a:rPr>
              <a:t>Plexo:</a:t>
            </a:r>
            <a:r>
              <a:rPr lang="es-ES" sz="4400" dirty="0">
                <a:solidFill>
                  <a:srgbClr val="FFFF00"/>
                </a:solidFill>
              </a:rPr>
              <a:t> Cardíaco. </a:t>
            </a:r>
            <a:r>
              <a:rPr lang="es-ES" sz="4400" b="1" dirty="0">
                <a:solidFill>
                  <a:srgbClr val="FFFF00"/>
                </a:solidFill>
              </a:rPr>
              <a:t>Glándula asociada: </a:t>
            </a:r>
            <a:r>
              <a:rPr lang="es-ES" sz="4400" dirty="0">
                <a:solidFill>
                  <a:srgbClr val="FFFF00"/>
                </a:solidFill>
              </a:rPr>
              <a:t>Timo. </a:t>
            </a:r>
            <a:r>
              <a:rPr lang="es-ES" sz="4400" b="1" dirty="0">
                <a:solidFill>
                  <a:srgbClr val="FFFF00"/>
                </a:solidFill>
              </a:rPr>
              <a:t>Elemento:</a:t>
            </a:r>
            <a:r>
              <a:rPr lang="es-ES" sz="4400" dirty="0">
                <a:solidFill>
                  <a:srgbClr val="FFFF00"/>
                </a:solidFill>
              </a:rPr>
              <a:t> Aire. </a:t>
            </a:r>
            <a:r>
              <a:rPr lang="es-ES" sz="4400" b="1" dirty="0">
                <a:solidFill>
                  <a:srgbClr val="FFFF00"/>
                </a:solidFill>
              </a:rPr>
              <a:t>Sentido:</a:t>
            </a:r>
            <a:r>
              <a:rPr lang="es-ES" sz="4400" dirty="0">
                <a:solidFill>
                  <a:srgbClr val="FFFF00"/>
                </a:solidFill>
              </a:rPr>
              <a:t> Tacto.</a:t>
            </a:r>
          </a:p>
          <a:p>
            <a:pPr marL="0" indent="0">
              <a:buNone/>
            </a:pPr>
            <a:r>
              <a:rPr lang="es-ES" sz="4400" b="1" dirty="0">
                <a:solidFill>
                  <a:srgbClr val="FFFF00"/>
                </a:solidFill>
              </a:rPr>
              <a:t>Órgano de trabajo: </a:t>
            </a:r>
            <a:r>
              <a:rPr lang="es-ES" sz="4400" dirty="0">
                <a:solidFill>
                  <a:srgbClr val="FFFF00"/>
                </a:solidFill>
              </a:rPr>
              <a:t>Mano. </a:t>
            </a:r>
            <a:r>
              <a:rPr lang="es-ES" sz="4400" b="1" dirty="0">
                <a:solidFill>
                  <a:srgbClr val="FFFF00"/>
                </a:solidFill>
              </a:rPr>
              <a:t>Acción:</a:t>
            </a:r>
            <a:r>
              <a:rPr lang="es-ES" sz="4400" dirty="0">
                <a:solidFill>
                  <a:srgbClr val="FFFF00"/>
                </a:solidFill>
              </a:rPr>
              <a:t> Prensión. </a:t>
            </a:r>
            <a:r>
              <a:rPr lang="es-ES" sz="4400" b="1" dirty="0">
                <a:solidFill>
                  <a:srgbClr val="FFFF00"/>
                </a:solidFill>
              </a:rPr>
              <a:t>Centro de control: </a:t>
            </a:r>
            <a:r>
              <a:rPr lang="es-ES" sz="4400" dirty="0">
                <a:solidFill>
                  <a:srgbClr val="FFFF00"/>
                </a:solidFill>
              </a:rPr>
              <a:t>Respiratorio.</a:t>
            </a:r>
          </a:p>
          <a:p>
            <a:pPr marL="0" indent="0">
              <a:buNone/>
            </a:pPr>
            <a:r>
              <a:rPr lang="es-ES" sz="4400" b="1" dirty="0">
                <a:solidFill>
                  <a:srgbClr val="FFFF00"/>
                </a:solidFill>
              </a:rPr>
              <a:t>Relacionado:</a:t>
            </a:r>
            <a:r>
              <a:rPr lang="es-ES" sz="4400" dirty="0">
                <a:solidFill>
                  <a:srgbClr val="FFFF00"/>
                </a:solidFill>
              </a:rPr>
              <a:t> Afecto, amor, dicha y empatía.</a:t>
            </a:r>
          </a:p>
          <a:p>
            <a:pPr marL="0" indent="0">
              <a:buNone/>
            </a:pPr>
            <a:endParaRPr lang="es-MX" sz="4400" dirty="0">
              <a:solidFill>
                <a:srgbClr val="FFFF00"/>
              </a:solidFill>
            </a:endParaRPr>
          </a:p>
        </p:txBody>
      </p:sp>
    </p:spTree>
    <p:extLst>
      <p:ext uri="{BB962C8B-B14F-4D97-AF65-F5344CB8AC3E}">
        <p14:creationId xmlns:p14="http://schemas.microsoft.com/office/powerpoint/2010/main" val="1893390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58A5C4D-0EDA-D510-E56C-5F59D700815C}"/>
              </a:ext>
            </a:extLst>
          </p:cNvPr>
          <p:cNvPicPr>
            <a:picLocks noChangeAspect="1"/>
          </p:cNvPicPr>
          <p:nvPr/>
        </p:nvPicPr>
        <p:blipFill>
          <a:blip r:embed="rId2"/>
          <a:stretch>
            <a:fillRect/>
          </a:stretch>
        </p:blipFill>
        <p:spPr>
          <a:xfrm>
            <a:off x="3224272" y="557272"/>
            <a:ext cx="5743456" cy="5743456"/>
          </a:xfrm>
          <a:prstGeom prst="rect">
            <a:avLst/>
          </a:prstGeom>
        </p:spPr>
      </p:pic>
    </p:spTree>
    <p:extLst>
      <p:ext uri="{BB962C8B-B14F-4D97-AF65-F5344CB8AC3E}">
        <p14:creationId xmlns:p14="http://schemas.microsoft.com/office/powerpoint/2010/main" val="2963674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DA5A07-DB33-EB93-0E43-55176C9B86EB}"/>
              </a:ext>
            </a:extLst>
          </p:cNvPr>
          <p:cNvSpPr>
            <a:spLocks noGrp="1"/>
          </p:cNvSpPr>
          <p:nvPr>
            <p:ph type="title"/>
          </p:nvPr>
        </p:nvSpPr>
        <p:spPr>
          <a:xfrm>
            <a:off x="903514" y="18255"/>
            <a:ext cx="10515600" cy="1325563"/>
          </a:xfrm>
        </p:spPr>
        <p:txBody>
          <a:bodyPr/>
          <a:lstStyle/>
          <a:p>
            <a:r>
              <a:rPr lang="es-ES" i="1" dirty="0">
                <a:solidFill>
                  <a:srgbClr val="FFFF00"/>
                </a:solidFill>
              </a:rPr>
              <a:t>VIKSHUDDA CHAKRA</a:t>
            </a:r>
            <a:endParaRPr lang="es-MX" i="1" dirty="0">
              <a:solidFill>
                <a:srgbClr val="FFFF00"/>
              </a:solidFill>
            </a:endParaRPr>
          </a:p>
        </p:txBody>
      </p:sp>
      <p:sp>
        <p:nvSpPr>
          <p:cNvPr id="3" name="Marcador de contenido 2">
            <a:extLst>
              <a:ext uri="{FF2B5EF4-FFF2-40B4-BE49-F238E27FC236}">
                <a16:creationId xmlns:a16="http://schemas.microsoft.com/office/drawing/2014/main" id="{507CAA87-5743-D47E-95F2-88C559BF7C9E}"/>
              </a:ext>
            </a:extLst>
          </p:cNvPr>
          <p:cNvSpPr>
            <a:spLocks noGrp="1"/>
          </p:cNvSpPr>
          <p:nvPr>
            <p:ph idx="1"/>
          </p:nvPr>
        </p:nvSpPr>
        <p:spPr>
          <a:xfrm>
            <a:off x="1006149" y="1424410"/>
            <a:ext cx="10694438" cy="4939068"/>
          </a:xfrm>
        </p:spPr>
        <p:txBody>
          <a:bodyPr>
            <a:normAutofit fontScale="92500"/>
          </a:bodyPr>
          <a:lstStyle/>
          <a:p>
            <a:pPr marL="0" indent="0">
              <a:buNone/>
            </a:pPr>
            <a:r>
              <a:rPr lang="es-ES" sz="4400" b="1" dirty="0">
                <a:solidFill>
                  <a:srgbClr val="FFFF00"/>
                </a:solidFill>
              </a:rPr>
              <a:t>Significado:</a:t>
            </a:r>
            <a:r>
              <a:rPr lang="es-ES" sz="4400" dirty="0">
                <a:solidFill>
                  <a:srgbClr val="FFFF00"/>
                </a:solidFill>
              </a:rPr>
              <a:t> “Especialmente puro”.</a:t>
            </a:r>
          </a:p>
          <a:p>
            <a:pPr marL="0" indent="0">
              <a:buNone/>
            </a:pPr>
            <a:r>
              <a:rPr lang="es-ES" sz="4400" b="1" dirty="0">
                <a:solidFill>
                  <a:srgbClr val="FFFF00"/>
                </a:solidFill>
              </a:rPr>
              <a:t>Ubicación:</a:t>
            </a:r>
            <a:r>
              <a:rPr lang="es-ES" sz="4400" dirty="0">
                <a:solidFill>
                  <a:srgbClr val="FFFF00"/>
                </a:solidFill>
              </a:rPr>
              <a:t> Garganta. </a:t>
            </a:r>
            <a:r>
              <a:rPr lang="es-ES" sz="4400" b="1" dirty="0">
                <a:solidFill>
                  <a:srgbClr val="FFFF00"/>
                </a:solidFill>
              </a:rPr>
              <a:t>Plexo:</a:t>
            </a:r>
            <a:r>
              <a:rPr lang="es-ES" sz="4400" dirty="0">
                <a:solidFill>
                  <a:srgbClr val="FFFF00"/>
                </a:solidFill>
              </a:rPr>
              <a:t> Laríngeo. </a:t>
            </a:r>
          </a:p>
          <a:p>
            <a:pPr marL="0" indent="0">
              <a:buNone/>
            </a:pPr>
            <a:r>
              <a:rPr lang="es-ES" sz="4400" b="1" dirty="0">
                <a:solidFill>
                  <a:srgbClr val="FFFF00"/>
                </a:solidFill>
              </a:rPr>
              <a:t>Glándulas:</a:t>
            </a:r>
            <a:r>
              <a:rPr lang="es-ES" sz="4400" dirty="0">
                <a:solidFill>
                  <a:srgbClr val="FFFF00"/>
                </a:solidFill>
              </a:rPr>
              <a:t> Tiroides y paratiroides. </a:t>
            </a:r>
          </a:p>
          <a:p>
            <a:pPr marL="0" indent="0">
              <a:buNone/>
            </a:pPr>
            <a:r>
              <a:rPr lang="es-ES" sz="4400" b="1" dirty="0">
                <a:solidFill>
                  <a:srgbClr val="FFFF00"/>
                </a:solidFill>
              </a:rPr>
              <a:t>Elemento: </a:t>
            </a:r>
            <a:r>
              <a:rPr lang="es-ES" sz="4400" dirty="0">
                <a:solidFill>
                  <a:srgbClr val="FFFF00"/>
                </a:solidFill>
              </a:rPr>
              <a:t>Éter. </a:t>
            </a:r>
            <a:r>
              <a:rPr lang="es-ES" sz="4400" b="1" dirty="0">
                <a:solidFill>
                  <a:srgbClr val="FFFF00"/>
                </a:solidFill>
              </a:rPr>
              <a:t>Sentido:</a:t>
            </a:r>
            <a:r>
              <a:rPr lang="es-ES" sz="4400" dirty="0">
                <a:solidFill>
                  <a:srgbClr val="FFFF00"/>
                </a:solidFill>
              </a:rPr>
              <a:t> Audición. </a:t>
            </a:r>
          </a:p>
          <a:p>
            <a:pPr marL="0" indent="0">
              <a:buNone/>
            </a:pPr>
            <a:r>
              <a:rPr lang="es-ES" sz="4400" b="1" dirty="0">
                <a:solidFill>
                  <a:srgbClr val="FFFF00"/>
                </a:solidFill>
              </a:rPr>
              <a:t>Órganos de trabajo: </a:t>
            </a:r>
            <a:r>
              <a:rPr lang="es-ES" sz="4400" dirty="0">
                <a:solidFill>
                  <a:srgbClr val="FFFF00"/>
                </a:solidFill>
              </a:rPr>
              <a:t>Lengua y laringe. </a:t>
            </a:r>
          </a:p>
          <a:p>
            <a:pPr marL="0" indent="0">
              <a:buNone/>
            </a:pPr>
            <a:r>
              <a:rPr lang="es-ES" sz="4400" b="1" dirty="0">
                <a:solidFill>
                  <a:srgbClr val="FFFF00"/>
                </a:solidFill>
              </a:rPr>
              <a:t>Acción:</a:t>
            </a:r>
            <a:r>
              <a:rPr lang="es-ES" sz="4400" dirty="0">
                <a:solidFill>
                  <a:srgbClr val="FFFF00"/>
                </a:solidFill>
              </a:rPr>
              <a:t> Lenguaje. </a:t>
            </a:r>
            <a:r>
              <a:rPr lang="es-ES" sz="4400" b="1" dirty="0">
                <a:solidFill>
                  <a:srgbClr val="FFFF00"/>
                </a:solidFill>
              </a:rPr>
              <a:t>Centro de control: </a:t>
            </a:r>
            <a:r>
              <a:rPr lang="es-ES" sz="4400" dirty="0">
                <a:solidFill>
                  <a:srgbClr val="FFFF00"/>
                </a:solidFill>
              </a:rPr>
              <a:t>Fonación </a:t>
            </a:r>
          </a:p>
          <a:p>
            <a:pPr marL="0" indent="0">
              <a:buNone/>
            </a:pPr>
            <a:r>
              <a:rPr lang="es-ES" sz="4400" b="1" dirty="0">
                <a:solidFill>
                  <a:srgbClr val="FFFF00"/>
                </a:solidFill>
              </a:rPr>
              <a:t>Relación: </a:t>
            </a:r>
            <a:r>
              <a:rPr lang="es-ES" sz="4400" dirty="0">
                <a:solidFill>
                  <a:srgbClr val="FFFF00"/>
                </a:solidFill>
              </a:rPr>
              <a:t>Comunicación, expresividad, voluntad.</a:t>
            </a:r>
            <a:endParaRPr lang="es-MX" sz="4400" b="1" dirty="0">
              <a:solidFill>
                <a:srgbClr val="FFFF00"/>
              </a:solidFill>
            </a:endParaRPr>
          </a:p>
        </p:txBody>
      </p:sp>
    </p:spTree>
    <p:extLst>
      <p:ext uri="{BB962C8B-B14F-4D97-AF65-F5344CB8AC3E}">
        <p14:creationId xmlns:p14="http://schemas.microsoft.com/office/powerpoint/2010/main" val="3533938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4575B4F-E380-C056-9807-87163AEC0F56}"/>
              </a:ext>
            </a:extLst>
          </p:cNvPr>
          <p:cNvPicPr>
            <a:picLocks noChangeAspect="1"/>
          </p:cNvPicPr>
          <p:nvPr/>
        </p:nvPicPr>
        <p:blipFill>
          <a:blip r:embed="rId2"/>
          <a:stretch>
            <a:fillRect/>
          </a:stretch>
        </p:blipFill>
        <p:spPr>
          <a:xfrm>
            <a:off x="3278428" y="611428"/>
            <a:ext cx="5635143" cy="5635143"/>
          </a:xfrm>
          <a:prstGeom prst="rect">
            <a:avLst/>
          </a:prstGeom>
        </p:spPr>
      </p:pic>
    </p:spTree>
    <p:extLst>
      <p:ext uri="{BB962C8B-B14F-4D97-AF65-F5344CB8AC3E}">
        <p14:creationId xmlns:p14="http://schemas.microsoft.com/office/powerpoint/2010/main" val="1599241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FF2652-B1E2-4A86-4FAF-24728A8BB3FD}"/>
              </a:ext>
            </a:extLst>
          </p:cNvPr>
          <p:cNvSpPr>
            <a:spLocks noGrp="1"/>
          </p:cNvSpPr>
          <p:nvPr>
            <p:ph type="title"/>
          </p:nvPr>
        </p:nvSpPr>
        <p:spPr>
          <a:xfrm>
            <a:off x="1063284" y="-13409"/>
            <a:ext cx="10515600" cy="1325563"/>
          </a:xfrm>
        </p:spPr>
        <p:txBody>
          <a:bodyPr/>
          <a:lstStyle/>
          <a:p>
            <a:r>
              <a:rPr lang="es-ES" i="1" dirty="0">
                <a:solidFill>
                  <a:srgbClr val="FFFF00"/>
                </a:solidFill>
              </a:rPr>
              <a:t>AGNA CHAKRA</a:t>
            </a:r>
            <a:endParaRPr lang="es-MX" i="1" dirty="0">
              <a:solidFill>
                <a:srgbClr val="FFFF00"/>
              </a:solidFill>
            </a:endParaRPr>
          </a:p>
        </p:txBody>
      </p:sp>
      <p:sp>
        <p:nvSpPr>
          <p:cNvPr id="3" name="Marcador de contenido 2">
            <a:extLst>
              <a:ext uri="{FF2B5EF4-FFF2-40B4-BE49-F238E27FC236}">
                <a16:creationId xmlns:a16="http://schemas.microsoft.com/office/drawing/2014/main" id="{F47F433D-177E-F5A6-31DC-41F94AEEC154}"/>
              </a:ext>
            </a:extLst>
          </p:cNvPr>
          <p:cNvSpPr>
            <a:spLocks noGrp="1"/>
          </p:cNvSpPr>
          <p:nvPr>
            <p:ph idx="1"/>
          </p:nvPr>
        </p:nvSpPr>
        <p:spPr>
          <a:xfrm>
            <a:off x="838200" y="1343818"/>
            <a:ext cx="10515600" cy="4775628"/>
          </a:xfrm>
        </p:spPr>
        <p:txBody>
          <a:bodyPr>
            <a:noAutofit/>
          </a:bodyPr>
          <a:lstStyle/>
          <a:p>
            <a:pPr marL="0" indent="0">
              <a:buNone/>
            </a:pPr>
            <a:r>
              <a:rPr lang="es-ES" sz="4000" dirty="0">
                <a:solidFill>
                  <a:srgbClr val="FFFF00"/>
                </a:solidFill>
              </a:rPr>
              <a:t>“Claridad”, “Mas allá del color”. </a:t>
            </a:r>
          </a:p>
          <a:p>
            <a:pPr marL="0" indent="0">
              <a:buNone/>
            </a:pPr>
            <a:r>
              <a:rPr lang="es-ES" sz="4000" b="1" dirty="0">
                <a:solidFill>
                  <a:srgbClr val="FFFF00"/>
                </a:solidFill>
              </a:rPr>
              <a:t>Ubicación:</a:t>
            </a:r>
            <a:r>
              <a:rPr lang="es-ES" sz="4000" dirty="0">
                <a:solidFill>
                  <a:srgbClr val="FFFF00"/>
                </a:solidFill>
              </a:rPr>
              <a:t> Entre las dos cejas (lóbulo frontal) </a:t>
            </a:r>
            <a:r>
              <a:rPr lang="es-ES" sz="4000" b="1" dirty="0">
                <a:solidFill>
                  <a:srgbClr val="FFFF00"/>
                </a:solidFill>
              </a:rPr>
              <a:t>Plexo:</a:t>
            </a:r>
            <a:r>
              <a:rPr lang="es-ES" sz="4000" dirty="0">
                <a:solidFill>
                  <a:srgbClr val="FFFF00"/>
                </a:solidFill>
              </a:rPr>
              <a:t> Cavernoso. </a:t>
            </a:r>
            <a:r>
              <a:rPr lang="es-ES" sz="4000" b="1" dirty="0">
                <a:solidFill>
                  <a:srgbClr val="FFFF00"/>
                </a:solidFill>
              </a:rPr>
              <a:t>Glándula:</a:t>
            </a:r>
            <a:r>
              <a:rPr lang="es-ES" sz="4000" dirty="0">
                <a:solidFill>
                  <a:srgbClr val="FFFF00"/>
                </a:solidFill>
              </a:rPr>
              <a:t> Hipófisis. </a:t>
            </a:r>
          </a:p>
          <a:p>
            <a:pPr marL="0" indent="0">
              <a:buNone/>
            </a:pPr>
            <a:r>
              <a:rPr lang="es-ES" sz="4000" b="1" dirty="0">
                <a:solidFill>
                  <a:srgbClr val="FFFF00"/>
                </a:solidFill>
              </a:rPr>
              <a:t>Elemento:</a:t>
            </a:r>
            <a:r>
              <a:rPr lang="es-ES" sz="4000" dirty="0">
                <a:solidFill>
                  <a:srgbClr val="FFFF00"/>
                </a:solidFill>
              </a:rPr>
              <a:t> No hay. </a:t>
            </a:r>
            <a:r>
              <a:rPr lang="es-ES" sz="4000" b="1" dirty="0">
                <a:solidFill>
                  <a:srgbClr val="FFFF00"/>
                </a:solidFill>
              </a:rPr>
              <a:t>Sentido:</a:t>
            </a:r>
            <a:r>
              <a:rPr lang="es-ES" sz="4000" dirty="0">
                <a:solidFill>
                  <a:srgbClr val="FFFF00"/>
                </a:solidFill>
              </a:rPr>
              <a:t> Intuición. </a:t>
            </a:r>
          </a:p>
          <a:p>
            <a:pPr marL="0" indent="0">
              <a:buNone/>
            </a:pPr>
            <a:r>
              <a:rPr lang="es-ES" sz="4000" b="1" dirty="0">
                <a:solidFill>
                  <a:srgbClr val="FFFF00"/>
                </a:solidFill>
              </a:rPr>
              <a:t>Órgano de trabajo: </a:t>
            </a:r>
            <a:r>
              <a:rPr lang="es-ES" sz="4000" dirty="0">
                <a:solidFill>
                  <a:srgbClr val="FFFF00"/>
                </a:solidFill>
              </a:rPr>
              <a:t>Cerebro. </a:t>
            </a:r>
            <a:r>
              <a:rPr lang="es-ES" sz="4000" b="1" dirty="0">
                <a:solidFill>
                  <a:srgbClr val="FFFF00"/>
                </a:solidFill>
              </a:rPr>
              <a:t>Acción:</a:t>
            </a:r>
            <a:r>
              <a:rPr lang="es-ES" sz="4000" dirty="0">
                <a:solidFill>
                  <a:srgbClr val="FFFF00"/>
                </a:solidFill>
              </a:rPr>
              <a:t> Cognición. </a:t>
            </a:r>
            <a:r>
              <a:rPr lang="es-ES" sz="4000" b="1" dirty="0">
                <a:solidFill>
                  <a:srgbClr val="FFFF00"/>
                </a:solidFill>
              </a:rPr>
              <a:t>Centro de control: </a:t>
            </a:r>
            <a:r>
              <a:rPr lang="es-ES" sz="4000" dirty="0">
                <a:solidFill>
                  <a:srgbClr val="FFFF00"/>
                </a:solidFill>
              </a:rPr>
              <a:t>Mental.</a:t>
            </a:r>
          </a:p>
          <a:p>
            <a:pPr marL="0" indent="0">
              <a:buNone/>
            </a:pPr>
            <a:r>
              <a:rPr lang="es-ES" sz="4000" b="1" dirty="0">
                <a:solidFill>
                  <a:srgbClr val="FFFF00"/>
                </a:solidFill>
              </a:rPr>
              <a:t>Relaciones:</a:t>
            </a:r>
            <a:r>
              <a:rPr lang="es-ES" sz="4000" dirty="0">
                <a:solidFill>
                  <a:srgbClr val="FFFF00"/>
                </a:solidFill>
              </a:rPr>
              <a:t> Coordinación, ánimo, conducta, asociación de experiencias en el tiempo y espacio. </a:t>
            </a:r>
            <a:endParaRPr lang="es-MX" sz="4000" dirty="0">
              <a:solidFill>
                <a:srgbClr val="FFFF00"/>
              </a:solidFill>
            </a:endParaRPr>
          </a:p>
        </p:txBody>
      </p:sp>
    </p:spTree>
    <p:extLst>
      <p:ext uri="{BB962C8B-B14F-4D97-AF65-F5344CB8AC3E}">
        <p14:creationId xmlns:p14="http://schemas.microsoft.com/office/powerpoint/2010/main" val="41998750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C84A29B-454E-026B-17EC-27236178D0C1}"/>
              </a:ext>
            </a:extLst>
          </p:cNvPr>
          <p:cNvPicPr>
            <a:picLocks noChangeAspect="1"/>
          </p:cNvPicPr>
          <p:nvPr/>
        </p:nvPicPr>
        <p:blipFill>
          <a:blip r:embed="rId2"/>
          <a:stretch>
            <a:fillRect/>
          </a:stretch>
        </p:blipFill>
        <p:spPr>
          <a:xfrm>
            <a:off x="2593406" y="709881"/>
            <a:ext cx="7005188" cy="5438237"/>
          </a:xfrm>
          <a:prstGeom prst="rect">
            <a:avLst/>
          </a:prstGeom>
        </p:spPr>
      </p:pic>
    </p:spTree>
    <p:extLst>
      <p:ext uri="{BB962C8B-B14F-4D97-AF65-F5344CB8AC3E}">
        <p14:creationId xmlns:p14="http://schemas.microsoft.com/office/powerpoint/2010/main" val="25286901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FFC7D0-05B6-6693-5E91-705057390824}"/>
              </a:ext>
            </a:extLst>
          </p:cNvPr>
          <p:cNvSpPr>
            <a:spLocks noGrp="1"/>
          </p:cNvSpPr>
          <p:nvPr>
            <p:ph type="title"/>
          </p:nvPr>
        </p:nvSpPr>
        <p:spPr>
          <a:xfrm>
            <a:off x="939281" y="0"/>
            <a:ext cx="10515600" cy="1325563"/>
          </a:xfrm>
        </p:spPr>
        <p:txBody>
          <a:bodyPr/>
          <a:lstStyle/>
          <a:p>
            <a:r>
              <a:rPr lang="es-ES" i="1" dirty="0">
                <a:solidFill>
                  <a:srgbClr val="FFFF00"/>
                </a:solidFill>
              </a:rPr>
              <a:t>SAHASRARA CHAKRA</a:t>
            </a:r>
            <a:endParaRPr lang="es-MX" i="1" dirty="0">
              <a:solidFill>
                <a:srgbClr val="FFFF00"/>
              </a:solidFill>
            </a:endParaRPr>
          </a:p>
        </p:txBody>
      </p:sp>
      <p:sp>
        <p:nvSpPr>
          <p:cNvPr id="3" name="Marcador de contenido 2">
            <a:extLst>
              <a:ext uri="{FF2B5EF4-FFF2-40B4-BE49-F238E27FC236}">
                <a16:creationId xmlns:a16="http://schemas.microsoft.com/office/drawing/2014/main" id="{FBCC5161-C8A1-3BBE-57A7-8EEDC10B4FAE}"/>
              </a:ext>
            </a:extLst>
          </p:cNvPr>
          <p:cNvSpPr>
            <a:spLocks noGrp="1"/>
          </p:cNvSpPr>
          <p:nvPr>
            <p:ph idx="1"/>
          </p:nvPr>
        </p:nvSpPr>
        <p:spPr>
          <a:xfrm>
            <a:off x="903514" y="1499053"/>
            <a:ext cx="10713097" cy="4696474"/>
          </a:xfrm>
        </p:spPr>
        <p:txBody>
          <a:bodyPr>
            <a:normAutofit fontScale="92500" lnSpcReduction="20000"/>
          </a:bodyPr>
          <a:lstStyle/>
          <a:p>
            <a:pPr marL="0" indent="0">
              <a:buNone/>
            </a:pPr>
            <a:r>
              <a:rPr lang="es-ES" sz="4400" dirty="0">
                <a:solidFill>
                  <a:srgbClr val="FFFF00"/>
                </a:solidFill>
              </a:rPr>
              <a:t>“El loto de los mil pétalos”.</a:t>
            </a:r>
          </a:p>
          <a:p>
            <a:pPr marL="0" indent="0">
              <a:buNone/>
            </a:pPr>
            <a:r>
              <a:rPr lang="es-ES" sz="4400" b="1" dirty="0">
                <a:solidFill>
                  <a:srgbClr val="FFFF00"/>
                </a:solidFill>
              </a:rPr>
              <a:t>Ubicación.</a:t>
            </a:r>
            <a:r>
              <a:rPr lang="es-ES" sz="4400" dirty="0">
                <a:solidFill>
                  <a:srgbClr val="FFFF00"/>
                </a:solidFill>
              </a:rPr>
              <a:t> Cúpula craneana (parietal). </a:t>
            </a:r>
          </a:p>
          <a:p>
            <a:pPr marL="0" indent="0">
              <a:buNone/>
            </a:pPr>
            <a:r>
              <a:rPr lang="es-ES" sz="4400" b="1" dirty="0">
                <a:solidFill>
                  <a:srgbClr val="FFFF00"/>
                </a:solidFill>
              </a:rPr>
              <a:t>Plexo:</a:t>
            </a:r>
            <a:r>
              <a:rPr lang="es-ES" sz="4400" dirty="0">
                <a:solidFill>
                  <a:srgbClr val="FFFF00"/>
                </a:solidFill>
              </a:rPr>
              <a:t> Aracnoideo. </a:t>
            </a:r>
            <a:r>
              <a:rPr lang="es-ES" sz="4400" b="1" dirty="0">
                <a:solidFill>
                  <a:srgbClr val="FFFF00"/>
                </a:solidFill>
              </a:rPr>
              <a:t>Glándula:</a:t>
            </a:r>
            <a:r>
              <a:rPr lang="es-ES" sz="4400" dirty="0">
                <a:solidFill>
                  <a:srgbClr val="FFFF00"/>
                </a:solidFill>
              </a:rPr>
              <a:t> pineal. </a:t>
            </a:r>
          </a:p>
          <a:p>
            <a:pPr marL="0" indent="0">
              <a:buNone/>
            </a:pPr>
            <a:r>
              <a:rPr lang="es-ES" sz="4400" b="1" dirty="0">
                <a:solidFill>
                  <a:srgbClr val="FFFF00"/>
                </a:solidFill>
              </a:rPr>
              <a:t>Elemento:</a:t>
            </a:r>
            <a:r>
              <a:rPr lang="es-ES" sz="4400" dirty="0">
                <a:solidFill>
                  <a:srgbClr val="FFFF00"/>
                </a:solidFill>
              </a:rPr>
              <a:t> No hay. </a:t>
            </a:r>
            <a:r>
              <a:rPr lang="es-ES" sz="4400" b="1" dirty="0">
                <a:solidFill>
                  <a:srgbClr val="FFFF00"/>
                </a:solidFill>
              </a:rPr>
              <a:t>Sentido:</a:t>
            </a:r>
            <a:r>
              <a:rPr lang="es-ES" sz="4400" dirty="0">
                <a:solidFill>
                  <a:srgbClr val="FFFF00"/>
                </a:solidFill>
              </a:rPr>
              <a:t> </a:t>
            </a:r>
            <a:r>
              <a:rPr lang="es-ES" sz="4400" dirty="0" err="1">
                <a:solidFill>
                  <a:srgbClr val="FFFF00"/>
                </a:solidFill>
              </a:rPr>
              <a:t>Clariaudiencia</a:t>
            </a:r>
            <a:r>
              <a:rPr lang="es-ES" sz="4400" dirty="0">
                <a:solidFill>
                  <a:srgbClr val="FFFF00"/>
                </a:solidFill>
              </a:rPr>
              <a:t>. </a:t>
            </a:r>
          </a:p>
          <a:p>
            <a:pPr marL="0" indent="0">
              <a:buNone/>
            </a:pPr>
            <a:r>
              <a:rPr lang="es-ES" sz="4400" b="1" dirty="0">
                <a:solidFill>
                  <a:srgbClr val="FFFF00"/>
                </a:solidFill>
              </a:rPr>
              <a:t>Órgano de trabajo: </a:t>
            </a:r>
            <a:r>
              <a:rPr lang="es-ES" sz="4400" dirty="0">
                <a:solidFill>
                  <a:srgbClr val="FFFF00"/>
                </a:solidFill>
              </a:rPr>
              <a:t>Sistema humano. </a:t>
            </a:r>
          </a:p>
          <a:p>
            <a:pPr marL="0" indent="0">
              <a:buNone/>
            </a:pPr>
            <a:r>
              <a:rPr lang="es-ES" sz="4400" b="1" dirty="0">
                <a:solidFill>
                  <a:srgbClr val="FFFF00"/>
                </a:solidFill>
              </a:rPr>
              <a:t>Acción:</a:t>
            </a:r>
            <a:r>
              <a:rPr lang="es-ES" sz="4400" dirty="0">
                <a:solidFill>
                  <a:srgbClr val="FFFF00"/>
                </a:solidFill>
              </a:rPr>
              <a:t> Comunión.</a:t>
            </a:r>
          </a:p>
          <a:p>
            <a:pPr marL="0" indent="0">
              <a:buNone/>
            </a:pPr>
            <a:r>
              <a:rPr lang="es-ES" sz="4400" b="1" dirty="0">
                <a:solidFill>
                  <a:srgbClr val="FFFF00"/>
                </a:solidFill>
              </a:rPr>
              <a:t>Relaciones:</a:t>
            </a:r>
            <a:r>
              <a:rPr lang="es-ES" sz="4400" dirty="0">
                <a:solidFill>
                  <a:srgbClr val="FFFF00"/>
                </a:solidFill>
              </a:rPr>
              <a:t> Espiritualidad, fe, amor universal, infinidad o sentido de la trascendencia, felicidad.</a:t>
            </a:r>
            <a:endParaRPr lang="es-MX" sz="4400" dirty="0">
              <a:solidFill>
                <a:srgbClr val="FFFF00"/>
              </a:solidFill>
            </a:endParaRPr>
          </a:p>
        </p:txBody>
      </p:sp>
    </p:spTree>
    <p:extLst>
      <p:ext uri="{BB962C8B-B14F-4D97-AF65-F5344CB8AC3E}">
        <p14:creationId xmlns:p14="http://schemas.microsoft.com/office/powerpoint/2010/main" val="398013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6526D79-56E7-8109-8E40-6BF1D4EFFB3F}"/>
              </a:ext>
            </a:extLst>
          </p:cNvPr>
          <p:cNvPicPr>
            <a:picLocks noChangeAspect="1"/>
          </p:cNvPicPr>
          <p:nvPr/>
        </p:nvPicPr>
        <p:blipFill>
          <a:blip r:embed="rId2"/>
          <a:srcRect l="3569" t="5236" r="3851" b="4730"/>
          <a:stretch/>
        </p:blipFill>
        <p:spPr>
          <a:xfrm>
            <a:off x="3032587" y="454867"/>
            <a:ext cx="6126826" cy="5948265"/>
          </a:xfrm>
          <a:prstGeom prst="rect">
            <a:avLst/>
          </a:prstGeom>
        </p:spPr>
      </p:pic>
    </p:spTree>
    <p:extLst>
      <p:ext uri="{BB962C8B-B14F-4D97-AF65-F5344CB8AC3E}">
        <p14:creationId xmlns:p14="http://schemas.microsoft.com/office/powerpoint/2010/main" val="41657660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44A60F8-C923-67B2-6353-95827FB8401F}"/>
              </a:ext>
            </a:extLst>
          </p:cNvPr>
          <p:cNvPicPr>
            <a:picLocks noChangeAspect="1"/>
          </p:cNvPicPr>
          <p:nvPr/>
        </p:nvPicPr>
        <p:blipFill>
          <a:blip r:embed="rId2"/>
          <a:srcRect t="3866" b="6250"/>
          <a:stretch/>
        </p:blipFill>
        <p:spPr>
          <a:xfrm>
            <a:off x="348343" y="-13808"/>
            <a:ext cx="11495314" cy="6885616"/>
          </a:xfrm>
          <a:prstGeom prst="rect">
            <a:avLst/>
          </a:prstGeom>
        </p:spPr>
      </p:pic>
    </p:spTree>
    <p:extLst>
      <p:ext uri="{BB962C8B-B14F-4D97-AF65-F5344CB8AC3E}">
        <p14:creationId xmlns:p14="http://schemas.microsoft.com/office/powerpoint/2010/main" val="29508501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35093E3D-F2C2-4FFB-FCA9-2C29BEC68681}"/>
              </a:ext>
            </a:extLst>
          </p:cNvPr>
          <p:cNvPicPr>
            <a:picLocks noChangeAspect="1"/>
          </p:cNvPicPr>
          <p:nvPr/>
        </p:nvPicPr>
        <p:blipFill>
          <a:blip r:embed="rId2"/>
          <a:srcRect t="15651"/>
          <a:stretch/>
        </p:blipFill>
        <p:spPr>
          <a:xfrm>
            <a:off x="1286900" y="620408"/>
            <a:ext cx="9618200" cy="5617184"/>
          </a:xfrm>
          <a:prstGeom prst="rect">
            <a:avLst/>
          </a:prstGeom>
        </p:spPr>
      </p:pic>
    </p:spTree>
    <p:extLst>
      <p:ext uri="{BB962C8B-B14F-4D97-AF65-F5344CB8AC3E}">
        <p14:creationId xmlns:p14="http://schemas.microsoft.com/office/powerpoint/2010/main" val="2331821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E48E30-CA95-6A2A-1DEB-2EA9AFDED63A}"/>
              </a:ext>
            </a:extLst>
          </p:cNvPr>
          <p:cNvSpPr>
            <a:spLocks noGrp="1"/>
          </p:cNvSpPr>
          <p:nvPr>
            <p:ph type="title"/>
          </p:nvPr>
        </p:nvSpPr>
        <p:spPr/>
        <p:txBody>
          <a:bodyPr/>
          <a:lstStyle/>
          <a:p>
            <a:r>
              <a:rPr lang="es-ES" dirty="0">
                <a:solidFill>
                  <a:srgbClr val="FFFF00"/>
                </a:solidFill>
              </a:rPr>
              <a:t>RELACIÓN DE LOS DIEZ CUERPOS TÁNTRICOS CON LOS SIETE </a:t>
            </a:r>
            <a:r>
              <a:rPr lang="es-ES" i="1" dirty="0">
                <a:solidFill>
                  <a:srgbClr val="FFFF00"/>
                </a:solidFill>
              </a:rPr>
              <a:t>CHAKRAS</a:t>
            </a:r>
            <a:endParaRPr lang="es-MX" dirty="0">
              <a:solidFill>
                <a:srgbClr val="FFFF00"/>
              </a:solidFill>
            </a:endParaRPr>
          </a:p>
        </p:txBody>
      </p:sp>
      <p:sp>
        <p:nvSpPr>
          <p:cNvPr id="3" name="Marcador de contenido 2">
            <a:extLst>
              <a:ext uri="{FF2B5EF4-FFF2-40B4-BE49-F238E27FC236}">
                <a16:creationId xmlns:a16="http://schemas.microsoft.com/office/drawing/2014/main" id="{EB4EBBCE-4E73-5468-3EA6-845C3DC997F2}"/>
              </a:ext>
            </a:extLst>
          </p:cNvPr>
          <p:cNvSpPr>
            <a:spLocks noGrp="1"/>
          </p:cNvSpPr>
          <p:nvPr>
            <p:ph idx="1"/>
          </p:nvPr>
        </p:nvSpPr>
        <p:spPr>
          <a:xfrm>
            <a:off x="838200" y="1994437"/>
            <a:ext cx="10515600" cy="4351338"/>
          </a:xfrm>
        </p:spPr>
        <p:txBody>
          <a:bodyPr>
            <a:normAutofit/>
          </a:bodyPr>
          <a:lstStyle/>
          <a:p>
            <a:pPr marL="0" indent="0">
              <a:buNone/>
            </a:pPr>
            <a:r>
              <a:rPr lang="es-ES" sz="4400" dirty="0">
                <a:solidFill>
                  <a:srgbClr val="FFFF00"/>
                </a:solidFill>
              </a:rPr>
              <a:t>Nuestros cuerpos tántricos mantienen una estrecha relación con los siete acumuladores </a:t>
            </a:r>
            <a:r>
              <a:rPr lang="es-ES" sz="4400" i="1" dirty="0" err="1">
                <a:solidFill>
                  <a:srgbClr val="FFFF00"/>
                </a:solidFill>
              </a:rPr>
              <a:t>pránicos</a:t>
            </a:r>
            <a:r>
              <a:rPr lang="es-ES" sz="4400" i="1" dirty="0">
                <a:solidFill>
                  <a:srgbClr val="FFFF00"/>
                </a:solidFill>
              </a:rPr>
              <a:t>, </a:t>
            </a:r>
            <a:r>
              <a:rPr lang="es-ES" sz="4400" dirty="0">
                <a:solidFill>
                  <a:srgbClr val="FFFF00"/>
                </a:solidFill>
              </a:rPr>
              <a:t>especialmente los siete primeros cuerpos que sostienen una interacción muy directa con las funciones biológicas, psíquicas  y </a:t>
            </a:r>
            <a:r>
              <a:rPr lang="es-ES" sz="4400" dirty="0" err="1">
                <a:solidFill>
                  <a:srgbClr val="FFFF00"/>
                </a:solidFill>
              </a:rPr>
              <a:t>etéricas</a:t>
            </a:r>
            <a:r>
              <a:rPr lang="es-ES" sz="4400" dirty="0">
                <a:solidFill>
                  <a:srgbClr val="FFFF00"/>
                </a:solidFill>
              </a:rPr>
              <a:t> de los </a:t>
            </a:r>
            <a:r>
              <a:rPr lang="es-ES" sz="4400" dirty="0" err="1">
                <a:solidFill>
                  <a:srgbClr val="FFFF00"/>
                </a:solidFill>
              </a:rPr>
              <a:t>chakras</a:t>
            </a:r>
            <a:r>
              <a:rPr lang="es-ES" sz="4400" dirty="0">
                <a:solidFill>
                  <a:srgbClr val="FFFF00"/>
                </a:solidFill>
              </a:rPr>
              <a:t> principales.</a:t>
            </a:r>
            <a:endParaRPr lang="es-MX" sz="4400" i="1" dirty="0">
              <a:solidFill>
                <a:srgbClr val="FFFF00"/>
              </a:solidFill>
            </a:endParaRPr>
          </a:p>
        </p:txBody>
      </p:sp>
    </p:spTree>
    <p:extLst>
      <p:ext uri="{BB962C8B-B14F-4D97-AF65-F5344CB8AC3E}">
        <p14:creationId xmlns:p14="http://schemas.microsoft.com/office/powerpoint/2010/main" val="3013838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36C014-4030-78B6-997D-4D6909823FB6}"/>
              </a:ext>
            </a:extLst>
          </p:cNvPr>
          <p:cNvSpPr>
            <a:spLocks noGrp="1"/>
          </p:cNvSpPr>
          <p:nvPr>
            <p:ph type="title"/>
          </p:nvPr>
        </p:nvSpPr>
        <p:spPr>
          <a:xfrm>
            <a:off x="838200" y="238515"/>
            <a:ext cx="10515600" cy="1325563"/>
          </a:xfrm>
        </p:spPr>
        <p:txBody>
          <a:bodyPr/>
          <a:lstStyle/>
          <a:p>
            <a:r>
              <a:rPr lang="es-ES" dirty="0">
                <a:solidFill>
                  <a:srgbClr val="FFFF00"/>
                </a:solidFill>
              </a:rPr>
              <a:t>Primer Cuerpo: CUERPO DEL ALMA.</a:t>
            </a:r>
            <a:endParaRPr lang="es-MX" dirty="0">
              <a:solidFill>
                <a:srgbClr val="FFFF00"/>
              </a:solidFill>
            </a:endParaRPr>
          </a:p>
        </p:txBody>
      </p:sp>
      <p:sp>
        <p:nvSpPr>
          <p:cNvPr id="3" name="Marcador de contenido 2">
            <a:extLst>
              <a:ext uri="{FF2B5EF4-FFF2-40B4-BE49-F238E27FC236}">
                <a16:creationId xmlns:a16="http://schemas.microsoft.com/office/drawing/2014/main" id="{CB15D192-DE83-8D29-A6EF-756900B95E4D}"/>
              </a:ext>
            </a:extLst>
          </p:cNvPr>
          <p:cNvSpPr>
            <a:spLocks noGrp="1"/>
          </p:cNvSpPr>
          <p:nvPr>
            <p:ph idx="1"/>
          </p:nvPr>
        </p:nvSpPr>
        <p:spPr/>
        <p:txBody>
          <a:bodyPr>
            <a:normAutofit lnSpcReduction="10000"/>
          </a:bodyPr>
          <a:lstStyle/>
          <a:p>
            <a:pPr marL="0" indent="0">
              <a:buNone/>
            </a:pPr>
            <a:r>
              <a:rPr lang="es-ES" sz="4400" dirty="0">
                <a:solidFill>
                  <a:srgbClr val="FFFF00"/>
                </a:solidFill>
              </a:rPr>
              <a:t>La energía primordial del alma condicionada que está diseminada en el sistema orgánico otorga el poder y la fuerza vital al conjunto.</a:t>
            </a:r>
          </a:p>
          <a:p>
            <a:pPr marL="0" indent="0">
              <a:buNone/>
            </a:pPr>
            <a:r>
              <a:rPr lang="es-ES" sz="4400" dirty="0">
                <a:solidFill>
                  <a:srgbClr val="FFFF00"/>
                </a:solidFill>
              </a:rPr>
              <a:t>El alma te relaciona con tu Ser divino de luz, se refleja en el primer </a:t>
            </a:r>
            <a:r>
              <a:rPr lang="es-ES" sz="4400" dirty="0" err="1">
                <a:solidFill>
                  <a:srgbClr val="FFFF00"/>
                </a:solidFill>
              </a:rPr>
              <a:t>chakra</a:t>
            </a:r>
            <a:r>
              <a:rPr lang="es-ES" sz="4400" dirty="0">
                <a:solidFill>
                  <a:srgbClr val="FFFF00"/>
                </a:solidFill>
              </a:rPr>
              <a:t> que al estar fuerte hay una profunda conexión con toda la naturaleza y tu ser fluye con armonía.</a:t>
            </a:r>
            <a:endParaRPr lang="es-MX" sz="4400" dirty="0">
              <a:solidFill>
                <a:srgbClr val="FFFF00"/>
              </a:solidFill>
            </a:endParaRPr>
          </a:p>
        </p:txBody>
      </p:sp>
    </p:spTree>
    <p:extLst>
      <p:ext uri="{BB962C8B-B14F-4D97-AF65-F5344CB8AC3E}">
        <p14:creationId xmlns:p14="http://schemas.microsoft.com/office/powerpoint/2010/main" val="3543963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D7A49E-52B3-9B1D-711B-BDDB5148E981}"/>
              </a:ext>
            </a:extLst>
          </p:cNvPr>
          <p:cNvSpPr>
            <a:spLocks noGrp="1"/>
          </p:cNvSpPr>
          <p:nvPr>
            <p:ph type="title"/>
          </p:nvPr>
        </p:nvSpPr>
        <p:spPr>
          <a:xfrm>
            <a:off x="838200" y="18255"/>
            <a:ext cx="10515600" cy="1325563"/>
          </a:xfrm>
        </p:spPr>
        <p:txBody>
          <a:bodyPr/>
          <a:lstStyle/>
          <a:p>
            <a:r>
              <a:rPr lang="es-ES" dirty="0">
                <a:solidFill>
                  <a:srgbClr val="FFFF00"/>
                </a:solidFill>
              </a:rPr>
              <a:t>MÁS SOBRE EL ALMA</a:t>
            </a:r>
            <a:endParaRPr lang="es-MX" dirty="0">
              <a:solidFill>
                <a:srgbClr val="FFFF00"/>
              </a:solidFill>
            </a:endParaRPr>
          </a:p>
        </p:txBody>
      </p:sp>
      <p:sp>
        <p:nvSpPr>
          <p:cNvPr id="3" name="Marcador de contenido 2">
            <a:extLst>
              <a:ext uri="{FF2B5EF4-FFF2-40B4-BE49-F238E27FC236}">
                <a16:creationId xmlns:a16="http://schemas.microsoft.com/office/drawing/2014/main" id="{0C12F7E8-78F5-B415-9191-0E77227EB92B}"/>
              </a:ext>
            </a:extLst>
          </p:cNvPr>
          <p:cNvSpPr>
            <a:spLocks noGrp="1"/>
          </p:cNvSpPr>
          <p:nvPr>
            <p:ph idx="1"/>
          </p:nvPr>
        </p:nvSpPr>
        <p:spPr>
          <a:xfrm>
            <a:off x="838200" y="1461731"/>
            <a:ext cx="10515600" cy="4351338"/>
          </a:xfrm>
        </p:spPr>
        <p:txBody>
          <a:bodyPr>
            <a:normAutofit fontScale="92500"/>
          </a:bodyPr>
          <a:lstStyle/>
          <a:p>
            <a:pPr marL="0" indent="0">
              <a:buNone/>
            </a:pPr>
            <a:r>
              <a:rPr lang="es-ES" sz="4400" dirty="0">
                <a:solidFill>
                  <a:srgbClr val="FFFF00"/>
                </a:solidFill>
              </a:rPr>
              <a:t>El cuerpo del alma te permite darte cuenta que eres un ser espiritual y trascendente. </a:t>
            </a:r>
          </a:p>
          <a:p>
            <a:pPr marL="0" indent="0">
              <a:buNone/>
            </a:pPr>
            <a:r>
              <a:rPr lang="es-ES" sz="4400" dirty="0">
                <a:solidFill>
                  <a:srgbClr val="FFFF00"/>
                </a:solidFill>
              </a:rPr>
              <a:t>Con tal consciencia experimentas el mundo desde el nivel de tu propia divinidad.</a:t>
            </a:r>
          </a:p>
          <a:p>
            <a:pPr marL="0" indent="0">
              <a:buNone/>
            </a:pPr>
            <a:r>
              <a:rPr lang="es-ES" sz="4400" dirty="0">
                <a:solidFill>
                  <a:srgbClr val="FFFF00"/>
                </a:solidFill>
              </a:rPr>
              <a:t>Así, todas tus actividades están gobernadas por el corazón y no por la cabeza. Contrariamente sentirás impotencia, miedo e inmovilidad.</a:t>
            </a:r>
            <a:endParaRPr lang="es-MX" sz="4400" dirty="0">
              <a:solidFill>
                <a:srgbClr val="FFFF00"/>
              </a:solidFill>
            </a:endParaRPr>
          </a:p>
        </p:txBody>
      </p:sp>
    </p:spTree>
    <p:extLst>
      <p:ext uri="{BB962C8B-B14F-4D97-AF65-F5344CB8AC3E}">
        <p14:creationId xmlns:p14="http://schemas.microsoft.com/office/powerpoint/2010/main" val="41222299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6552D4-AF76-D2D0-B49D-F61D18EDB4C4}"/>
              </a:ext>
            </a:extLst>
          </p:cNvPr>
          <p:cNvSpPr>
            <a:spLocks noGrp="1"/>
          </p:cNvSpPr>
          <p:nvPr>
            <p:ph type="title"/>
          </p:nvPr>
        </p:nvSpPr>
        <p:spPr>
          <a:xfrm>
            <a:off x="838200" y="18255"/>
            <a:ext cx="10515600" cy="1325563"/>
          </a:xfrm>
        </p:spPr>
        <p:txBody>
          <a:bodyPr/>
          <a:lstStyle/>
          <a:p>
            <a:r>
              <a:rPr lang="es-ES" dirty="0">
                <a:solidFill>
                  <a:srgbClr val="FFFF00"/>
                </a:solidFill>
              </a:rPr>
              <a:t>Segundo Cuerpo: MENTE NEGATIVA</a:t>
            </a:r>
            <a:endParaRPr lang="es-MX" dirty="0">
              <a:solidFill>
                <a:srgbClr val="FFFF00"/>
              </a:solidFill>
            </a:endParaRPr>
          </a:p>
        </p:txBody>
      </p:sp>
      <p:sp>
        <p:nvSpPr>
          <p:cNvPr id="3" name="Marcador de contenido 2">
            <a:extLst>
              <a:ext uri="{FF2B5EF4-FFF2-40B4-BE49-F238E27FC236}">
                <a16:creationId xmlns:a16="http://schemas.microsoft.com/office/drawing/2014/main" id="{9853E98F-8F9C-790E-CA7A-0E1A3B2D8C64}"/>
              </a:ext>
            </a:extLst>
          </p:cNvPr>
          <p:cNvSpPr>
            <a:spLocks noGrp="1"/>
          </p:cNvSpPr>
          <p:nvPr>
            <p:ph idx="1"/>
          </p:nvPr>
        </p:nvSpPr>
        <p:spPr>
          <a:xfrm>
            <a:off x="838200" y="1445797"/>
            <a:ext cx="10515600" cy="4351338"/>
          </a:xfrm>
        </p:spPr>
        <p:txBody>
          <a:bodyPr>
            <a:normAutofit/>
          </a:bodyPr>
          <a:lstStyle/>
          <a:p>
            <a:pPr marL="0" indent="0">
              <a:buNone/>
            </a:pPr>
            <a:r>
              <a:rPr lang="es-ES" sz="4400" dirty="0">
                <a:solidFill>
                  <a:srgbClr val="FFFF00"/>
                </a:solidFill>
              </a:rPr>
              <a:t>La mente negativa te ayuda para canalizar adecuadamente el poder creativo del alma. Te da la posibilidad de vincularte a un nivel profundo con tu ser divino y desde ese punto formar relaciones edificantes y amorosas. Cuando el segundo </a:t>
            </a:r>
            <a:r>
              <a:rPr lang="es-ES" sz="4400" dirty="0" err="1">
                <a:solidFill>
                  <a:srgbClr val="FFFF00"/>
                </a:solidFill>
              </a:rPr>
              <a:t>chakra</a:t>
            </a:r>
            <a:r>
              <a:rPr lang="es-ES" sz="4400" dirty="0">
                <a:solidFill>
                  <a:srgbClr val="FFFF00"/>
                </a:solidFill>
              </a:rPr>
              <a:t> está en distonía las relaciones suelen resultar devastadoras.</a:t>
            </a:r>
            <a:endParaRPr lang="es-MX" sz="4400" dirty="0">
              <a:solidFill>
                <a:srgbClr val="FFFF00"/>
              </a:solidFill>
            </a:endParaRPr>
          </a:p>
        </p:txBody>
      </p:sp>
    </p:spTree>
    <p:extLst>
      <p:ext uri="{BB962C8B-B14F-4D97-AF65-F5344CB8AC3E}">
        <p14:creationId xmlns:p14="http://schemas.microsoft.com/office/powerpoint/2010/main" val="23398728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689E79-3B33-CB59-CFE6-39821E3388F8}"/>
              </a:ext>
            </a:extLst>
          </p:cNvPr>
          <p:cNvSpPr>
            <a:spLocks noGrp="1"/>
          </p:cNvSpPr>
          <p:nvPr>
            <p:ph type="title"/>
          </p:nvPr>
        </p:nvSpPr>
        <p:spPr>
          <a:xfrm>
            <a:off x="838200" y="0"/>
            <a:ext cx="10515600" cy="1325563"/>
          </a:xfrm>
        </p:spPr>
        <p:txBody>
          <a:bodyPr/>
          <a:lstStyle/>
          <a:p>
            <a:r>
              <a:rPr lang="es-ES" dirty="0">
                <a:solidFill>
                  <a:srgbClr val="FFFF00"/>
                </a:solidFill>
              </a:rPr>
              <a:t>UTILIDAD DE LA MENTE NEGATIVA</a:t>
            </a:r>
            <a:endParaRPr lang="es-MX" dirty="0">
              <a:solidFill>
                <a:srgbClr val="FFFF00"/>
              </a:solidFill>
            </a:endParaRPr>
          </a:p>
        </p:txBody>
      </p:sp>
      <p:sp>
        <p:nvSpPr>
          <p:cNvPr id="3" name="Marcador de contenido 2">
            <a:extLst>
              <a:ext uri="{FF2B5EF4-FFF2-40B4-BE49-F238E27FC236}">
                <a16:creationId xmlns:a16="http://schemas.microsoft.com/office/drawing/2014/main" id="{8F689E33-6C02-0A95-2D7E-B46513D0AB93}"/>
              </a:ext>
            </a:extLst>
          </p:cNvPr>
          <p:cNvSpPr>
            <a:spLocks noGrp="1"/>
          </p:cNvSpPr>
          <p:nvPr>
            <p:ph idx="1"/>
          </p:nvPr>
        </p:nvSpPr>
        <p:spPr>
          <a:xfrm>
            <a:off x="838200" y="1396417"/>
            <a:ext cx="10311882" cy="4715134"/>
          </a:xfrm>
        </p:spPr>
        <p:txBody>
          <a:bodyPr>
            <a:normAutofit/>
          </a:bodyPr>
          <a:lstStyle/>
          <a:p>
            <a:pPr marL="0" indent="0">
              <a:buNone/>
            </a:pPr>
            <a:r>
              <a:rPr lang="es-ES" sz="4400" dirty="0">
                <a:solidFill>
                  <a:srgbClr val="FFFF00"/>
                </a:solidFill>
              </a:rPr>
              <a:t>Tu segundo cuerpo te permite tener acceso a una amplia información sobre las diversas circunstancias que pondrían en riesgo tu vida espiritual. Esto con el fin de establecer tácticas, líneas de acción dirigidas a proteger tu integridad física y psíquica. </a:t>
            </a:r>
          </a:p>
          <a:p>
            <a:pPr marL="0" indent="0">
              <a:buNone/>
            </a:pPr>
            <a:r>
              <a:rPr lang="es-ES" sz="4400" dirty="0">
                <a:solidFill>
                  <a:srgbClr val="FFFF00"/>
                </a:solidFill>
              </a:rPr>
              <a:t>De otro modo se darán uniones destructivas</a:t>
            </a:r>
            <a:endParaRPr lang="es-MX" sz="4400" dirty="0">
              <a:solidFill>
                <a:srgbClr val="FFFF00"/>
              </a:solidFill>
            </a:endParaRPr>
          </a:p>
        </p:txBody>
      </p:sp>
    </p:spTree>
    <p:extLst>
      <p:ext uri="{BB962C8B-B14F-4D97-AF65-F5344CB8AC3E}">
        <p14:creationId xmlns:p14="http://schemas.microsoft.com/office/powerpoint/2010/main" val="28954732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1D454E-2C1C-37DC-6409-D29786942F7F}"/>
              </a:ext>
            </a:extLst>
          </p:cNvPr>
          <p:cNvSpPr>
            <a:spLocks noGrp="1"/>
          </p:cNvSpPr>
          <p:nvPr>
            <p:ph type="title"/>
          </p:nvPr>
        </p:nvSpPr>
        <p:spPr>
          <a:xfrm>
            <a:off x="985935" y="0"/>
            <a:ext cx="10515600" cy="1325563"/>
          </a:xfrm>
        </p:spPr>
        <p:txBody>
          <a:bodyPr/>
          <a:lstStyle/>
          <a:p>
            <a:r>
              <a:rPr lang="es-ES" dirty="0">
                <a:solidFill>
                  <a:srgbClr val="FFFF00"/>
                </a:solidFill>
              </a:rPr>
              <a:t>Tercer Cuerpo: MENTE POSITIVA</a:t>
            </a:r>
            <a:endParaRPr lang="es-MX" dirty="0">
              <a:solidFill>
                <a:srgbClr val="FFFF00"/>
              </a:solidFill>
            </a:endParaRPr>
          </a:p>
        </p:txBody>
      </p:sp>
      <p:sp>
        <p:nvSpPr>
          <p:cNvPr id="3" name="Marcador de contenido 2">
            <a:extLst>
              <a:ext uri="{FF2B5EF4-FFF2-40B4-BE49-F238E27FC236}">
                <a16:creationId xmlns:a16="http://schemas.microsoft.com/office/drawing/2014/main" id="{C0ABC0D3-7A12-D567-D8DA-6A7DE6274C75}"/>
              </a:ext>
            </a:extLst>
          </p:cNvPr>
          <p:cNvSpPr>
            <a:spLocks noGrp="1"/>
          </p:cNvSpPr>
          <p:nvPr>
            <p:ph idx="1"/>
          </p:nvPr>
        </p:nvSpPr>
        <p:spPr>
          <a:xfrm>
            <a:off x="985935" y="1325563"/>
            <a:ext cx="10367865" cy="4379232"/>
          </a:xfrm>
        </p:spPr>
        <p:txBody>
          <a:bodyPr>
            <a:normAutofit fontScale="92500" lnSpcReduction="10000"/>
          </a:bodyPr>
          <a:lstStyle/>
          <a:p>
            <a:pPr marL="0" indent="0">
              <a:buNone/>
            </a:pPr>
            <a:r>
              <a:rPr lang="es-ES" sz="4400" dirty="0">
                <a:solidFill>
                  <a:srgbClr val="FFFF00"/>
                </a:solidFill>
              </a:rPr>
              <a:t>La mente positiva te dota de una voluntad firme y confiada, te permite ver los aspectos positivos y amables en todas las situaciones y seres. </a:t>
            </a:r>
          </a:p>
          <a:p>
            <a:pPr marL="0" indent="0">
              <a:buNone/>
            </a:pPr>
            <a:r>
              <a:rPr lang="es-ES" sz="4400" dirty="0">
                <a:solidFill>
                  <a:srgbClr val="FFFF00"/>
                </a:solidFill>
              </a:rPr>
              <a:t>Se relaciona con el tercer </a:t>
            </a:r>
            <a:r>
              <a:rPr lang="es-ES" sz="4400" dirty="0" err="1">
                <a:solidFill>
                  <a:srgbClr val="FFFF00"/>
                </a:solidFill>
              </a:rPr>
              <a:t>chakra</a:t>
            </a:r>
            <a:r>
              <a:rPr lang="es-ES" sz="4400" dirty="0">
                <a:solidFill>
                  <a:srgbClr val="FFFF00"/>
                </a:solidFill>
              </a:rPr>
              <a:t>, </a:t>
            </a:r>
            <a:r>
              <a:rPr lang="es-ES" sz="4400" i="1" dirty="0" err="1">
                <a:solidFill>
                  <a:srgbClr val="FFFF00"/>
                </a:solidFill>
              </a:rPr>
              <a:t>nabhi</a:t>
            </a:r>
            <a:r>
              <a:rPr lang="es-ES" sz="4400" i="1" dirty="0">
                <a:solidFill>
                  <a:srgbClr val="FFFF00"/>
                </a:solidFill>
              </a:rPr>
              <a:t> o</a:t>
            </a:r>
            <a:r>
              <a:rPr lang="es-ES" sz="4400" dirty="0">
                <a:solidFill>
                  <a:srgbClr val="FFFF00"/>
                </a:solidFill>
              </a:rPr>
              <a:t> punto del ombligo</a:t>
            </a:r>
            <a:r>
              <a:rPr lang="es-ES" sz="4400" i="1" dirty="0">
                <a:solidFill>
                  <a:srgbClr val="FFFF00"/>
                </a:solidFill>
              </a:rPr>
              <a:t> </a:t>
            </a:r>
            <a:r>
              <a:rPr lang="es-ES" sz="4400" dirty="0">
                <a:solidFill>
                  <a:srgbClr val="FFFF00"/>
                </a:solidFill>
              </a:rPr>
              <a:t>lo cual te provee de optimismo, confianza y sentido del humor. </a:t>
            </a:r>
          </a:p>
          <a:p>
            <a:pPr marL="0" indent="0">
              <a:buNone/>
            </a:pPr>
            <a:r>
              <a:rPr lang="es-MX" sz="4400" dirty="0">
                <a:solidFill>
                  <a:srgbClr val="FFFF00"/>
                </a:solidFill>
              </a:rPr>
              <a:t>Un bloqueo causa inercia, miedo a la acción, depresión o irritabilidad. </a:t>
            </a:r>
          </a:p>
        </p:txBody>
      </p:sp>
    </p:spTree>
    <p:extLst>
      <p:ext uri="{BB962C8B-B14F-4D97-AF65-F5344CB8AC3E}">
        <p14:creationId xmlns:p14="http://schemas.microsoft.com/office/powerpoint/2010/main" val="39863172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78947F-394A-ACF1-67E3-7AA48E178C35}"/>
              </a:ext>
            </a:extLst>
          </p:cNvPr>
          <p:cNvSpPr>
            <a:spLocks noGrp="1"/>
          </p:cNvSpPr>
          <p:nvPr>
            <p:ph type="title"/>
          </p:nvPr>
        </p:nvSpPr>
        <p:spPr>
          <a:xfrm>
            <a:off x="838200" y="46345"/>
            <a:ext cx="10515600" cy="1325563"/>
          </a:xfrm>
        </p:spPr>
        <p:txBody>
          <a:bodyPr/>
          <a:lstStyle/>
          <a:p>
            <a:r>
              <a:rPr lang="es-ES" dirty="0">
                <a:solidFill>
                  <a:srgbClr val="FFFF00"/>
                </a:solidFill>
              </a:rPr>
              <a:t>Cuarto Cuerpo: MENTE NEUTRAL</a:t>
            </a:r>
            <a:endParaRPr lang="es-MX" dirty="0">
              <a:solidFill>
                <a:srgbClr val="FFFF00"/>
              </a:solidFill>
            </a:endParaRPr>
          </a:p>
        </p:txBody>
      </p:sp>
      <p:sp>
        <p:nvSpPr>
          <p:cNvPr id="3" name="Marcador de contenido 2">
            <a:extLst>
              <a:ext uri="{FF2B5EF4-FFF2-40B4-BE49-F238E27FC236}">
                <a16:creationId xmlns:a16="http://schemas.microsoft.com/office/drawing/2014/main" id="{83ED0C55-1972-D5CF-0DC5-04075F17E84D}"/>
              </a:ext>
            </a:extLst>
          </p:cNvPr>
          <p:cNvSpPr>
            <a:spLocks noGrp="1"/>
          </p:cNvSpPr>
          <p:nvPr>
            <p:ph idx="1"/>
          </p:nvPr>
        </p:nvSpPr>
        <p:spPr>
          <a:xfrm>
            <a:off x="838200" y="1488000"/>
            <a:ext cx="10647784" cy="4323248"/>
          </a:xfrm>
        </p:spPr>
        <p:txBody>
          <a:bodyPr>
            <a:normAutofit/>
          </a:bodyPr>
          <a:lstStyle/>
          <a:p>
            <a:pPr marL="0" indent="0">
              <a:buNone/>
            </a:pPr>
            <a:r>
              <a:rPr lang="es-ES" sz="4400" dirty="0">
                <a:solidFill>
                  <a:srgbClr val="FFFF00"/>
                </a:solidFill>
              </a:rPr>
              <a:t>Al relacionarse con el cuarto </a:t>
            </a:r>
            <a:r>
              <a:rPr lang="es-ES" sz="4400" dirty="0" err="1">
                <a:solidFill>
                  <a:srgbClr val="FFFF00"/>
                </a:solidFill>
              </a:rPr>
              <a:t>chakra</a:t>
            </a:r>
            <a:r>
              <a:rPr lang="es-ES" sz="4400" dirty="0">
                <a:solidFill>
                  <a:srgbClr val="FFFF00"/>
                </a:solidFill>
              </a:rPr>
              <a:t> tu mente neutral</a:t>
            </a:r>
            <a:r>
              <a:rPr lang="es-ES" sz="4400" b="1" dirty="0">
                <a:solidFill>
                  <a:srgbClr val="FFFF00"/>
                </a:solidFill>
              </a:rPr>
              <a:t> </a:t>
            </a:r>
            <a:r>
              <a:rPr lang="es-ES" sz="4400" dirty="0">
                <a:solidFill>
                  <a:srgbClr val="FFFF00"/>
                </a:solidFill>
              </a:rPr>
              <a:t>hace posible elevar tu visión para vivir la vida de manera compasiva, útil y humilde. Al integrar todas las áreas de tu ser, permite orientar tus acciones de manera muy efectiva. Si está débil se dificultará el tomar decisiones e ir mas allá de las polaridades y la materia.</a:t>
            </a:r>
            <a:endParaRPr lang="es-MX" sz="4400" dirty="0">
              <a:solidFill>
                <a:srgbClr val="FFFF00"/>
              </a:solidFill>
            </a:endParaRPr>
          </a:p>
        </p:txBody>
      </p:sp>
    </p:spTree>
    <p:extLst>
      <p:ext uri="{BB962C8B-B14F-4D97-AF65-F5344CB8AC3E}">
        <p14:creationId xmlns:p14="http://schemas.microsoft.com/office/powerpoint/2010/main" val="40393104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DAADCC-FE29-4349-CA21-B8629B29B6F0}"/>
              </a:ext>
            </a:extLst>
          </p:cNvPr>
          <p:cNvSpPr>
            <a:spLocks noGrp="1"/>
          </p:cNvSpPr>
          <p:nvPr>
            <p:ph type="title"/>
          </p:nvPr>
        </p:nvSpPr>
        <p:spPr>
          <a:xfrm>
            <a:off x="838200" y="18255"/>
            <a:ext cx="10515600" cy="1325563"/>
          </a:xfrm>
        </p:spPr>
        <p:txBody>
          <a:bodyPr/>
          <a:lstStyle/>
          <a:p>
            <a:r>
              <a:rPr lang="es-ES" dirty="0">
                <a:solidFill>
                  <a:srgbClr val="FFFF00"/>
                </a:solidFill>
              </a:rPr>
              <a:t>Quinto Cuerpo: CUERPO FÍSICO.</a:t>
            </a:r>
            <a:endParaRPr lang="es-MX" dirty="0">
              <a:solidFill>
                <a:srgbClr val="FFFF00"/>
              </a:solidFill>
            </a:endParaRPr>
          </a:p>
        </p:txBody>
      </p:sp>
      <p:sp>
        <p:nvSpPr>
          <p:cNvPr id="3" name="Marcador de contenido 2">
            <a:extLst>
              <a:ext uri="{FF2B5EF4-FFF2-40B4-BE49-F238E27FC236}">
                <a16:creationId xmlns:a16="http://schemas.microsoft.com/office/drawing/2014/main" id="{135A4F56-B033-BDE4-72C5-D559470403E2}"/>
              </a:ext>
            </a:extLst>
          </p:cNvPr>
          <p:cNvSpPr>
            <a:spLocks noGrp="1"/>
          </p:cNvSpPr>
          <p:nvPr>
            <p:ph idx="1"/>
          </p:nvPr>
        </p:nvSpPr>
        <p:spPr>
          <a:xfrm>
            <a:off x="838200" y="1473932"/>
            <a:ext cx="10515600" cy="4351338"/>
          </a:xfrm>
        </p:spPr>
        <p:txBody>
          <a:bodyPr>
            <a:normAutofit/>
          </a:bodyPr>
          <a:lstStyle/>
          <a:p>
            <a:pPr marL="0" indent="0">
              <a:buNone/>
            </a:pPr>
            <a:r>
              <a:rPr lang="es-ES" sz="4400" dirty="0">
                <a:solidFill>
                  <a:srgbClr val="FFFF00"/>
                </a:solidFill>
              </a:rPr>
              <a:t>Un cuerpo físico saludable y apto otorga gran posibilidad de crear lo sagrado en tu vida. </a:t>
            </a:r>
            <a:r>
              <a:rPr lang="es-ES" sz="4400" dirty="0" err="1">
                <a:solidFill>
                  <a:srgbClr val="FFFF00"/>
                </a:solidFill>
              </a:rPr>
              <a:t>Vishudha</a:t>
            </a:r>
            <a:r>
              <a:rPr lang="es-ES" sz="4400" dirty="0">
                <a:solidFill>
                  <a:srgbClr val="FFFF00"/>
                </a:solidFill>
              </a:rPr>
              <a:t> regula el desarrollo y las funciones biológicas del crecimiento y el metabolismo. Al equilibrar las partes de tu ser, la capacidad de expresión y armonía con tu entorno se dan natural, fluida y efectivamente. </a:t>
            </a:r>
            <a:endParaRPr lang="es-MX" sz="4400" dirty="0">
              <a:solidFill>
                <a:srgbClr val="FFFF00"/>
              </a:solidFill>
            </a:endParaRPr>
          </a:p>
        </p:txBody>
      </p:sp>
    </p:spTree>
    <p:extLst>
      <p:ext uri="{BB962C8B-B14F-4D97-AF65-F5344CB8AC3E}">
        <p14:creationId xmlns:p14="http://schemas.microsoft.com/office/powerpoint/2010/main" val="24771677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517877-B2C0-C5D1-5919-E7753BD06BB3}"/>
              </a:ext>
            </a:extLst>
          </p:cNvPr>
          <p:cNvSpPr>
            <a:spLocks noGrp="1"/>
          </p:cNvSpPr>
          <p:nvPr>
            <p:ph type="title"/>
          </p:nvPr>
        </p:nvSpPr>
        <p:spPr>
          <a:xfrm>
            <a:off x="838200" y="18255"/>
            <a:ext cx="10515600" cy="1325563"/>
          </a:xfrm>
        </p:spPr>
        <p:txBody>
          <a:bodyPr/>
          <a:lstStyle/>
          <a:p>
            <a:r>
              <a:rPr lang="es-ES" dirty="0">
                <a:solidFill>
                  <a:srgbClr val="FFFF00"/>
                </a:solidFill>
              </a:rPr>
              <a:t>Sexto Cuerpo: ARCO DE LUZ</a:t>
            </a:r>
            <a:endParaRPr lang="es-MX" dirty="0">
              <a:solidFill>
                <a:srgbClr val="FFFF00"/>
              </a:solidFill>
            </a:endParaRPr>
          </a:p>
        </p:txBody>
      </p:sp>
      <p:sp>
        <p:nvSpPr>
          <p:cNvPr id="3" name="Marcador de contenido 2">
            <a:extLst>
              <a:ext uri="{FF2B5EF4-FFF2-40B4-BE49-F238E27FC236}">
                <a16:creationId xmlns:a16="http://schemas.microsoft.com/office/drawing/2014/main" id="{3E65D106-2EBB-D962-807F-1CA3490EFBC2}"/>
              </a:ext>
            </a:extLst>
          </p:cNvPr>
          <p:cNvSpPr>
            <a:spLocks noGrp="1"/>
          </p:cNvSpPr>
          <p:nvPr>
            <p:ph idx="1"/>
          </p:nvPr>
        </p:nvSpPr>
        <p:spPr>
          <a:xfrm>
            <a:off x="838200" y="1499054"/>
            <a:ext cx="10515600" cy="4351338"/>
          </a:xfrm>
        </p:spPr>
        <p:txBody>
          <a:bodyPr>
            <a:normAutofit/>
          </a:bodyPr>
          <a:lstStyle/>
          <a:p>
            <a:pPr marL="0" indent="0">
              <a:buNone/>
            </a:pPr>
            <a:r>
              <a:rPr lang="es-ES" sz="4400" dirty="0">
                <a:solidFill>
                  <a:srgbClr val="FFFF00"/>
                </a:solidFill>
              </a:rPr>
              <a:t>El Arco de luz o Línea de arco es tu vínculo entre el plano físico y el plano cósmico. Actúa como receptor así como emisor, tanto de las vibraciones externas como internas. Coordina la energía de los cinco primeros cuerpos y sirve como aparato de protección mental y energéticamente hablando. </a:t>
            </a:r>
            <a:endParaRPr lang="es-MX" sz="4400" dirty="0">
              <a:solidFill>
                <a:srgbClr val="FFFF00"/>
              </a:solidFill>
            </a:endParaRPr>
          </a:p>
        </p:txBody>
      </p:sp>
    </p:spTree>
    <p:extLst>
      <p:ext uri="{BB962C8B-B14F-4D97-AF65-F5344CB8AC3E}">
        <p14:creationId xmlns:p14="http://schemas.microsoft.com/office/powerpoint/2010/main" val="13514198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1626DE-CB0E-F4DC-E325-6086E38699E2}"/>
              </a:ext>
            </a:extLst>
          </p:cNvPr>
          <p:cNvSpPr>
            <a:spLocks noGrp="1"/>
          </p:cNvSpPr>
          <p:nvPr>
            <p:ph type="title"/>
          </p:nvPr>
        </p:nvSpPr>
        <p:spPr>
          <a:xfrm>
            <a:off x="727788" y="0"/>
            <a:ext cx="10626012" cy="1324947"/>
          </a:xfrm>
        </p:spPr>
        <p:txBody>
          <a:bodyPr/>
          <a:lstStyle/>
          <a:p>
            <a:r>
              <a:rPr lang="es-ES" dirty="0">
                <a:solidFill>
                  <a:srgbClr val="FFFF00"/>
                </a:solidFill>
              </a:rPr>
              <a:t>MÁS SOBRE EL ARCO DE LUZ</a:t>
            </a:r>
            <a:endParaRPr lang="es-MX" dirty="0">
              <a:solidFill>
                <a:srgbClr val="FFFF00"/>
              </a:solidFill>
            </a:endParaRPr>
          </a:p>
        </p:txBody>
      </p:sp>
      <p:sp>
        <p:nvSpPr>
          <p:cNvPr id="3" name="Marcador de contenido 2">
            <a:extLst>
              <a:ext uri="{FF2B5EF4-FFF2-40B4-BE49-F238E27FC236}">
                <a16:creationId xmlns:a16="http://schemas.microsoft.com/office/drawing/2014/main" id="{EE2B757F-B505-151B-728F-5543FED8B8DA}"/>
              </a:ext>
            </a:extLst>
          </p:cNvPr>
          <p:cNvSpPr>
            <a:spLocks noGrp="1"/>
          </p:cNvSpPr>
          <p:nvPr>
            <p:ph idx="1"/>
          </p:nvPr>
        </p:nvSpPr>
        <p:spPr>
          <a:xfrm>
            <a:off x="606489" y="1408922"/>
            <a:ext cx="10963469" cy="4450702"/>
          </a:xfrm>
        </p:spPr>
        <p:txBody>
          <a:bodyPr>
            <a:normAutofit/>
          </a:bodyPr>
          <a:lstStyle/>
          <a:p>
            <a:pPr marL="0" indent="0">
              <a:buNone/>
            </a:pPr>
            <a:r>
              <a:rPr lang="es-ES" sz="4400" dirty="0">
                <a:solidFill>
                  <a:srgbClr val="FFFF00"/>
                </a:solidFill>
              </a:rPr>
              <a:t>Al estar relacionado con el sexto </a:t>
            </a:r>
            <a:r>
              <a:rPr lang="es-ES" sz="4400" i="1" dirty="0" err="1">
                <a:solidFill>
                  <a:srgbClr val="FFFF00"/>
                </a:solidFill>
              </a:rPr>
              <a:t>chakra</a:t>
            </a:r>
            <a:r>
              <a:rPr lang="es-ES" sz="4400" dirty="0">
                <a:solidFill>
                  <a:srgbClr val="FFFF00"/>
                </a:solidFill>
              </a:rPr>
              <a:t> (</a:t>
            </a:r>
            <a:r>
              <a:rPr lang="es-ES" sz="4400" i="1" dirty="0" err="1">
                <a:solidFill>
                  <a:srgbClr val="FFFF00"/>
                </a:solidFill>
              </a:rPr>
              <a:t>Agna</a:t>
            </a:r>
            <a:r>
              <a:rPr lang="es-ES" sz="4400" dirty="0">
                <a:solidFill>
                  <a:srgbClr val="FFFF00"/>
                </a:solidFill>
              </a:rPr>
              <a:t>) permite al alma la habilidad de concentración durante la meditación, así también desarrollar el poder de enfocar tus pensamientos mas profundos. Si está fuerte serás capaz de atraer todo lo mejor a tu vida, si es débil serás presa fácil de la distracción, inquietud e inestabilidad </a:t>
            </a:r>
            <a:endParaRPr lang="es-MX" sz="4400" dirty="0">
              <a:solidFill>
                <a:srgbClr val="FFFF00"/>
              </a:solidFill>
            </a:endParaRPr>
          </a:p>
        </p:txBody>
      </p:sp>
    </p:spTree>
    <p:extLst>
      <p:ext uri="{BB962C8B-B14F-4D97-AF65-F5344CB8AC3E}">
        <p14:creationId xmlns:p14="http://schemas.microsoft.com/office/powerpoint/2010/main" val="1003144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E3C891-53CC-E1BE-B8B1-DC28F84D1AEE}"/>
              </a:ext>
            </a:extLst>
          </p:cNvPr>
          <p:cNvSpPr>
            <a:spLocks noGrp="1"/>
          </p:cNvSpPr>
          <p:nvPr>
            <p:ph type="title"/>
          </p:nvPr>
        </p:nvSpPr>
        <p:spPr>
          <a:xfrm>
            <a:off x="838200" y="18255"/>
            <a:ext cx="10515600" cy="1325563"/>
          </a:xfrm>
        </p:spPr>
        <p:txBody>
          <a:bodyPr/>
          <a:lstStyle/>
          <a:p>
            <a:r>
              <a:rPr lang="es-ES" dirty="0">
                <a:solidFill>
                  <a:srgbClr val="FFFF00"/>
                </a:solidFill>
              </a:rPr>
              <a:t>Séptimo Cuerpo: AURA</a:t>
            </a:r>
            <a:endParaRPr lang="es-MX" dirty="0">
              <a:solidFill>
                <a:srgbClr val="FFFF00"/>
              </a:solidFill>
            </a:endParaRPr>
          </a:p>
        </p:txBody>
      </p:sp>
      <p:sp>
        <p:nvSpPr>
          <p:cNvPr id="3" name="Marcador de contenido 2">
            <a:extLst>
              <a:ext uri="{FF2B5EF4-FFF2-40B4-BE49-F238E27FC236}">
                <a16:creationId xmlns:a16="http://schemas.microsoft.com/office/drawing/2014/main" id="{7734E4AC-DA84-5CD1-9EBD-38C9747FB71C}"/>
              </a:ext>
            </a:extLst>
          </p:cNvPr>
          <p:cNvSpPr>
            <a:spLocks noGrp="1"/>
          </p:cNvSpPr>
          <p:nvPr>
            <p:ph idx="1"/>
          </p:nvPr>
        </p:nvSpPr>
        <p:spPr>
          <a:xfrm>
            <a:off x="810064" y="1508384"/>
            <a:ext cx="10515600" cy="4878348"/>
          </a:xfrm>
        </p:spPr>
        <p:txBody>
          <a:bodyPr>
            <a:noAutofit/>
          </a:bodyPr>
          <a:lstStyle/>
          <a:p>
            <a:pPr marL="0" indent="0">
              <a:buNone/>
            </a:pPr>
            <a:r>
              <a:rPr lang="es-ES" sz="4400" dirty="0">
                <a:solidFill>
                  <a:srgbClr val="FFFF00"/>
                </a:solidFill>
              </a:rPr>
              <a:t>El Aura o campo energético es tu plataforma o “huevo” de protección, donde te sientes seguro y confiado, es tu atmósfera personal. Este campo canaliza la energía de los siete </a:t>
            </a:r>
            <a:r>
              <a:rPr lang="es-ES" sz="4400" dirty="0" err="1">
                <a:solidFill>
                  <a:srgbClr val="FFFF00"/>
                </a:solidFill>
              </a:rPr>
              <a:t>chakras</a:t>
            </a:r>
            <a:r>
              <a:rPr lang="es-ES" sz="4400" dirty="0">
                <a:solidFill>
                  <a:srgbClr val="FFFF00"/>
                </a:solidFill>
              </a:rPr>
              <a:t>, la filtra, depura y envía de vuelta. Ajusta pues a los demás cuerpos. Si está débil sentirás inseguridad, ánimo y energía bajos. </a:t>
            </a:r>
            <a:endParaRPr lang="es-MX" sz="4400" dirty="0">
              <a:solidFill>
                <a:srgbClr val="FFFF00"/>
              </a:solidFill>
            </a:endParaRPr>
          </a:p>
        </p:txBody>
      </p:sp>
    </p:spTree>
    <p:extLst>
      <p:ext uri="{BB962C8B-B14F-4D97-AF65-F5344CB8AC3E}">
        <p14:creationId xmlns:p14="http://schemas.microsoft.com/office/powerpoint/2010/main" val="117109654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551</TotalTime>
  <Words>1238</Words>
  <Application>Microsoft Office PowerPoint</Application>
  <PresentationFormat>Panorámica</PresentationFormat>
  <Paragraphs>87</Paragraphs>
  <Slides>33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33</vt:i4>
      </vt:variant>
    </vt:vector>
  </HeadingPairs>
  <TitlesOfParts>
    <vt:vector size="37" baseType="lpstr">
      <vt:lpstr>Arial</vt:lpstr>
      <vt:lpstr>Calibri</vt:lpstr>
      <vt:lpstr>Calibri Light</vt:lpstr>
      <vt:lpstr>Tema de Office</vt:lpstr>
      <vt:lpstr>Presentación de PowerPoint</vt:lpstr>
      <vt:lpstr>NUMEROLOGIA TÁNTRICA MODULO 2 CLASE 1</vt:lpstr>
      <vt:lpstr>LOS CHAKRAS</vt:lpstr>
      <vt:lpstr>SIETE CHAKRAS CENTRALES</vt:lpstr>
      <vt:lpstr>Presentación de PowerPoint</vt:lpstr>
      <vt:lpstr>Presentación de PowerPoint</vt:lpstr>
      <vt:lpstr>MULADHARA CHAKRA</vt:lpstr>
      <vt:lpstr>Presentación de PowerPoint</vt:lpstr>
      <vt:lpstr>SWADHISTANA CHAKRA</vt:lpstr>
      <vt:lpstr>Presentación de PowerPoint</vt:lpstr>
      <vt:lpstr>MANIPURA CHAKRA</vt:lpstr>
      <vt:lpstr>Presentación de PowerPoint</vt:lpstr>
      <vt:lpstr>ANAHATA CHAKRA</vt:lpstr>
      <vt:lpstr>Presentación de PowerPoint</vt:lpstr>
      <vt:lpstr>VIKSHUDDA CHAKRA</vt:lpstr>
      <vt:lpstr>Presentación de PowerPoint</vt:lpstr>
      <vt:lpstr>AGNA CHAKRA</vt:lpstr>
      <vt:lpstr>Presentación de PowerPoint</vt:lpstr>
      <vt:lpstr>SAHASRARA CHAKRA</vt:lpstr>
      <vt:lpstr>Presentación de PowerPoint</vt:lpstr>
      <vt:lpstr>Presentación de PowerPoint</vt:lpstr>
      <vt:lpstr>Presentación de PowerPoint</vt:lpstr>
      <vt:lpstr>RELACIÓN DE LOS DIEZ CUERPOS TÁNTRICOS CON LOS SIETE CHAKRAS</vt:lpstr>
      <vt:lpstr>Primer Cuerpo: CUERPO DEL ALMA.</vt:lpstr>
      <vt:lpstr>MÁS SOBRE EL ALMA</vt:lpstr>
      <vt:lpstr>Segundo Cuerpo: MENTE NEGATIVA</vt:lpstr>
      <vt:lpstr>UTILIDAD DE LA MENTE NEGATIVA</vt:lpstr>
      <vt:lpstr>Tercer Cuerpo: MENTE POSITIVA</vt:lpstr>
      <vt:lpstr>Cuarto Cuerpo: MENTE NEUTRAL</vt:lpstr>
      <vt:lpstr>Quinto Cuerpo: CUERPO FÍSICO.</vt:lpstr>
      <vt:lpstr>Sexto Cuerpo: ARCO DE LUZ</vt:lpstr>
      <vt:lpstr>MÁS SOBRE EL ARCO DE LUZ</vt:lpstr>
      <vt:lpstr>Séptimo Cuerpo: AURA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Juliux</dc:creator>
  <cp:lastModifiedBy>Juliux</cp:lastModifiedBy>
  <cp:revision>20</cp:revision>
  <dcterms:created xsi:type="dcterms:W3CDTF">2024-08-26T00:34:05Z</dcterms:created>
  <dcterms:modified xsi:type="dcterms:W3CDTF">2024-09-13T02:45:22Z</dcterms:modified>
</cp:coreProperties>
</file>