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57" r:id="rId3"/>
    <p:sldId id="302" r:id="rId4"/>
    <p:sldId id="286" r:id="rId5"/>
    <p:sldId id="295" r:id="rId6"/>
    <p:sldId id="275" r:id="rId7"/>
    <p:sldId id="279" r:id="rId8"/>
    <p:sldId id="285" r:id="rId9"/>
    <p:sldId id="296" r:id="rId10"/>
    <p:sldId id="284" r:id="rId11"/>
    <p:sldId id="297" r:id="rId12"/>
    <p:sldId id="281" r:id="rId13"/>
    <p:sldId id="298" r:id="rId14"/>
    <p:sldId id="283" r:id="rId15"/>
    <p:sldId id="299" r:id="rId16"/>
    <p:sldId id="282" r:id="rId17"/>
    <p:sldId id="300" r:id="rId18"/>
    <p:sldId id="280" r:id="rId19"/>
    <p:sldId id="291" r:id="rId20"/>
    <p:sldId id="292" r:id="rId21"/>
    <p:sldId id="293" r:id="rId22"/>
    <p:sldId id="290" r:id="rId23"/>
    <p:sldId id="289" r:id="rId24"/>
    <p:sldId id="288" r:id="rId25"/>
    <p:sldId id="301" r:id="rId2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93" d="100"/>
          <a:sy n="93" d="100"/>
        </p:scale>
        <p:origin x="211"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0D85EE-2A2B-CDEB-C2B6-92A7B7B1206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6FC0A9F3-9DF3-9176-C102-B94BB154A1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D5DBD893-09CE-7820-E8AD-2DA594E8D142}"/>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5" name="Marcador de pie de página 4">
            <a:extLst>
              <a:ext uri="{FF2B5EF4-FFF2-40B4-BE49-F238E27FC236}">
                <a16:creationId xmlns:a16="http://schemas.microsoft.com/office/drawing/2014/main" id="{C667BB9E-E23A-8C9C-233A-64D7A4F7542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E1DFD6D-BB93-CFF5-716C-E6567B92647A}"/>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543404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0E890-95B0-38A0-AC8D-882431E548F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3AE192D8-82EB-69A4-4B72-C25DCCB0FF2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FC4C035-C998-FE3C-68A3-326BE030DF13}"/>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5" name="Marcador de pie de página 4">
            <a:extLst>
              <a:ext uri="{FF2B5EF4-FFF2-40B4-BE49-F238E27FC236}">
                <a16:creationId xmlns:a16="http://schemas.microsoft.com/office/drawing/2014/main" id="{68740B8E-8A3E-D92B-4728-AE2C86DDDAA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808D9D5-17E4-6E5F-8EEA-0912D322E0C5}"/>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232922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E0A245-82E7-704E-C205-CBAF8C43409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980EC103-6281-EAC1-88E8-AAE242790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CA44EE3-5D1D-90D1-84DA-AEBD87AA07D0}"/>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5" name="Marcador de pie de página 4">
            <a:extLst>
              <a:ext uri="{FF2B5EF4-FFF2-40B4-BE49-F238E27FC236}">
                <a16:creationId xmlns:a16="http://schemas.microsoft.com/office/drawing/2014/main" id="{2F22326F-9202-9B95-D77F-44D25E9A1DB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D64F8CC-0B66-4A4F-E6AB-543BA016CBD1}"/>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295870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B7735A-6D69-C5F8-2B0C-E4FFCA1FC36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21CFFA5-E9F5-B37F-F34B-24D6DD47C12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21A4AB50-613E-3E1C-99C7-75C6AA75FEA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92463485-FE1B-4A11-8C4C-D4902756289D}"/>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6" name="Marcador de pie de página 5">
            <a:extLst>
              <a:ext uri="{FF2B5EF4-FFF2-40B4-BE49-F238E27FC236}">
                <a16:creationId xmlns:a16="http://schemas.microsoft.com/office/drawing/2014/main" id="{7A5DFECB-98F2-3FAC-3BAD-E14145F04A1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05B430F-D3F8-78AB-95CD-EF8EAA6876B0}"/>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1473740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73A8FB-09CC-AE82-30FF-7C3AE380600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8A324E5-8B3A-D5D9-27FE-7EA77E0AD6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15C5A7-A028-CF2A-9789-7FE6527CBB0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86F2E902-6178-5738-5B05-36426D44BB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45C1EF8-F328-2BD9-D8B8-B2EF51F9A65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68553238-0A0E-F381-CDEC-B6806C9197AE}"/>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8" name="Marcador de pie de página 7">
            <a:extLst>
              <a:ext uri="{FF2B5EF4-FFF2-40B4-BE49-F238E27FC236}">
                <a16:creationId xmlns:a16="http://schemas.microsoft.com/office/drawing/2014/main" id="{D20C69D1-017F-6759-FD11-5FC575E1394B}"/>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E4834449-5E6D-4DEF-E71A-DCF684CB2D4F}"/>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3923747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83A95B-2C65-3B09-8DFA-2167AE93153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AC852669-20DA-1F38-989C-0BB117C0153A}"/>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4" name="Marcador de pie de página 3">
            <a:extLst>
              <a:ext uri="{FF2B5EF4-FFF2-40B4-BE49-F238E27FC236}">
                <a16:creationId xmlns:a16="http://schemas.microsoft.com/office/drawing/2014/main" id="{DF4845BB-1FAE-B954-7CAA-A0A2F51136A1}"/>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F6749259-9464-4962-AB9A-6FB60800F7E0}"/>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1819590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42C9A9B-6CC8-3C7B-8977-7A68618D8BC4}"/>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3" name="Marcador de pie de página 2">
            <a:extLst>
              <a:ext uri="{FF2B5EF4-FFF2-40B4-BE49-F238E27FC236}">
                <a16:creationId xmlns:a16="http://schemas.microsoft.com/office/drawing/2014/main" id="{A5A72C16-5D82-1F06-DED9-AC34D5585343}"/>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FD36E20-122D-5794-5AE8-31C5344A4810}"/>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1266564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90E7D7-15DE-1AFF-8E6B-927625FCED1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E7F2F86-D0D3-A4F7-2C11-2AC2536646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58AD0580-691E-72D0-36E8-15D8B91EE9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EE291E6-02C5-9B85-5703-69C2EA4FD9CB}"/>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6" name="Marcador de pie de página 5">
            <a:extLst>
              <a:ext uri="{FF2B5EF4-FFF2-40B4-BE49-F238E27FC236}">
                <a16:creationId xmlns:a16="http://schemas.microsoft.com/office/drawing/2014/main" id="{3615902E-1A58-E37D-0469-4555AEEC4FA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CBB9093-D9A8-5996-11B7-60864E6A384A}"/>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313771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B2657C-1426-09C2-DFC8-DE118E50852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0315EF4-557F-4657-903B-90719B51DA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1D6D0864-3920-725C-BAED-37E0474A1A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79DFAF4-FBB6-7F51-9277-B7C4971D6A6E}"/>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6" name="Marcador de pie de página 5">
            <a:extLst>
              <a:ext uri="{FF2B5EF4-FFF2-40B4-BE49-F238E27FC236}">
                <a16:creationId xmlns:a16="http://schemas.microsoft.com/office/drawing/2014/main" id="{D0F86C55-4823-4CEE-3539-D77CA412EE0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3053A26-8779-4946-801E-6C2EFA3DCAE3}"/>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2629946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E86FCD-0441-55E7-6B11-7D72DA8A7A5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BBFB561-53C4-C1D1-6A6C-CAA4B1D0AF3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E5401FB-CCE5-6341-DCD8-86B196718BB2}"/>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5" name="Marcador de pie de página 4">
            <a:extLst>
              <a:ext uri="{FF2B5EF4-FFF2-40B4-BE49-F238E27FC236}">
                <a16:creationId xmlns:a16="http://schemas.microsoft.com/office/drawing/2014/main" id="{8E188E9F-12AE-0BFF-D3B7-9B78DCB6D5A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F9458D1-11A2-CBB8-C351-75BF89ED5BBF}"/>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714792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8D1F28F-C0A9-0993-3531-BE5A1E944C9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E1709E99-4DF0-4838-D18E-50DA81BFE1A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C8B4B99-D770-8DF4-7495-D5958E428D7F}"/>
              </a:ext>
            </a:extLst>
          </p:cNvPr>
          <p:cNvSpPr>
            <a:spLocks noGrp="1"/>
          </p:cNvSpPr>
          <p:nvPr>
            <p:ph type="dt" sz="half" idx="10"/>
          </p:nvPr>
        </p:nvSpPr>
        <p:spPr/>
        <p:txBody>
          <a:bodyPr/>
          <a:lstStyle/>
          <a:p>
            <a:fld id="{2784AC54-CB3B-49AF-BD2A-5C865D338558}" type="datetimeFigureOut">
              <a:rPr lang="es-MX" smtClean="0"/>
              <a:t>28/09/2024</a:t>
            </a:fld>
            <a:endParaRPr lang="es-MX"/>
          </a:p>
        </p:txBody>
      </p:sp>
      <p:sp>
        <p:nvSpPr>
          <p:cNvPr id="5" name="Marcador de pie de página 4">
            <a:extLst>
              <a:ext uri="{FF2B5EF4-FFF2-40B4-BE49-F238E27FC236}">
                <a16:creationId xmlns:a16="http://schemas.microsoft.com/office/drawing/2014/main" id="{08819855-C375-1C25-870A-0929C5A9E51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27438A4-0D15-4271-2E75-6C26BAFF8E3F}"/>
              </a:ext>
            </a:extLst>
          </p:cNvPr>
          <p:cNvSpPr>
            <a:spLocks noGrp="1"/>
          </p:cNvSpPr>
          <p:nvPr>
            <p:ph type="sldNum" sz="quarter" idx="12"/>
          </p:nvPr>
        </p:nvSpPr>
        <p:spPr/>
        <p:txBody>
          <a:bodyPr/>
          <a:lstStyle/>
          <a:p>
            <a:fld id="{04E1B9ED-2648-4E1C-A8EB-32B3966C5C66}" type="slidenum">
              <a:rPr lang="es-MX" smtClean="0"/>
              <a:t>‹Nº›</a:t>
            </a:fld>
            <a:endParaRPr lang="es-MX"/>
          </a:p>
        </p:txBody>
      </p:sp>
    </p:spTree>
    <p:extLst>
      <p:ext uri="{BB962C8B-B14F-4D97-AF65-F5344CB8AC3E}">
        <p14:creationId xmlns:p14="http://schemas.microsoft.com/office/powerpoint/2010/main" val="3860866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AA64509-3D4C-C1CA-17A9-D32BC5E006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2DE3C52-A3FF-4DA2-DFF0-E0842003C3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C232081-F38C-5A61-97CC-7165417383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84AC54-CB3B-49AF-BD2A-5C865D338558}" type="datetimeFigureOut">
              <a:rPr lang="es-MX" smtClean="0"/>
              <a:t>28/09/2024</a:t>
            </a:fld>
            <a:endParaRPr lang="es-MX"/>
          </a:p>
        </p:txBody>
      </p:sp>
      <p:sp>
        <p:nvSpPr>
          <p:cNvPr id="5" name="Marcador de pie de página 4">
            <a:extLst>
              <a:ext uri="{FF2B5EF4-FFF2-40B4-BE49-F238E27FC236}">
                <a16:creationId xmlns:a16="http://schemas.microsoft.com/office/drawing/2014/main" id="{EF3FDE52-CCFA-2169-D2C7-AF960911FB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BE3F59E9-38EF-F654-439D-4F68232710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E1B9ED-2648-4E1C-A8EB-32B3966C5C66}" type="slidenum">
              <a:rPr lang="es-MX" smtClean="0"/>
              <a:t>‹Nº›</a:t>
            </a:fld>
            <a:endParaRPr lang="es-MX"/>
          </a:p>
        </p:txBody>
      </p:sp>
    </p:spTree>
    <p:extLst>
      <p:ext uri="{BB962C8B-B14F-4D97-AF65-F5344CB8AC3E}">
        <p14:creationId xmlns:p14="http://schemas.microsoft.com/office/powerpoint/2010/main" val="500390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56F0BD5-E41B-E0F0-8750-959F42309B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8711" y="301711"/>
            <a:ext cx="6254578" cy="6254578"/>
          </a:xfrm>
          <a:prstGeom prst="rect">
            <a:avLst/>
          </a:prstGeom>
        </p:spPr>
      </p:pic>
    </p:spTree>
    <p:extLst>
      <p:ext uri="{BB962C8B-B14F-4D97-AF65-F5344CB8AC3E}">
        <p14:creationId xmlns:p14="http://schemas.microsoft.com/office/powerpoint/2010/main" val="545994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566D4-993C-167A-1D08-C409EA903EC4}"/>
              </a:ext>
            </a:extLst>
          </p:cNvPr>
          <p:cNvSpPr>
            <a:spLocks noGrp="1"/>
          </p:cNvSpPr>
          <p:nvPr>
            <p:ph type="title"/>
          </p:nvPr>
        </p:nvSpPr>
        <p:spPr/>
        <p:txBody>
          <a:bodyPr/>
          <a:lstStyle/>
          <a:p>
            <a:endParaRPr lang="es-MX" dirty="0">
              <a:solidFill>
                <a:srgbClr val="FFFF00"/>
              </a:solidFill>
            </a:endParaRPr>
          </a:p>
        </p:txBody>
      </p:sp>
      <p:sp>
        <p:nvSpPr>
          <p:cNvPr id="3" name="Marcador de contenido 2">
            <a:extLst>
              <a:ext uri="{FF2B5EF4-FFF2-40B4-BE49-F238E27FC236}">
                <a16:creationId xmlns:a16="http://schemas.microsoft.com/office/drawing/2014/main" id="{6BE0DC8E-7272-9B71-444C-6DA1723D0A70}"/>
              </a:ext>
            </a:extLst>
          </p:cNvPr>
          <p:cNvSpPr>
            <a:spLocks noGrp="1"/>
          </p:cNvSpPr>
          <p:nvPr>
            <p:ph idx="1"/>
          </p:nvPr>
        </p:nvSpPr>
        <p:spPr/>
        <p:txBody>
          <a:bodyPr>
            <a:normAutofit/>
          </a:bodyPr>
          <a:lstStyle/>
          <a:p>
            <a:pPr marL="0" indent="0">
              <a:buNone/>
            </a:pPr>
            <a:r>
              <a:rPr lang="es-ES" sz="4400" dirty="0">
                <a:solidFill>
                  <a:srgbClr val="FFFF00"/>
                </a:solidFill>
              </a:rPr>
              <a:t>CURSO INTENSIVO DE NUMEROLOGÍA TÁNTRICA, MÓDULO 2 CLASE 4.</a:t>
            </a:r>
          </a:p>
          <a:p>
            <a:pPr marL="0" indent="0">
              <a:buNone/>
            </a:pPr>
            <a:endParaRPr lang="es-ES" sz="4400" dirty="0">
              <a:solidFill>
                <a:srgbClr val="FFFF00"/>
              </a:solidFill>
            </a:endParaRPr>
          </a:p>
          <a:p>
            <a:pPr marL="0" indent="0">
              <a:buNone/>
            </a:pPr>
            <a:r>
              <a:rPr lang="es-ES" sz="4400" dirty="0">
                <a:solidFill>
                  <a:srgbClr val="FFFF00"/>
                </a:solidFill>
              </a:rPr>
              <a:t>Profesor </a:t>
            </a:r>
            <a:r>
              <a:rPr lang="es-ES" sz="4400" dirty="0" err="1">
                <a:solidFill>
                  <a:srgbClr val="FFFF00"/>
                </a:solidFill>
              </a:rPr>
              <a:t>Gurudarshan</a:t>
            </a:r>
            <a:r>
              <a:rPr lang="es-ES" sz="4400" dirty="0">
                <a:solidFill>
                  <a:srgbClr val="FFFF00"/>
                </a:solidFill>
              </a:rPr>
              <a:t> Singh.</a:t>
            </a:r>
            <a:endParaRPr lang="es-MX" sz="4400" dirty="0">
              <a:solidFill>
                <a:srgbClr val="FFFF00"/>
              </a:solidFill>
            </a:endParaRPr>
          </a:p>
        </p:txBody>
      </p:sp>
    </p:spTree>
    <p:extLst>
      <p:ext uri="{BB962C8B-B14F-4D97-AF65-F5344CB8AC3E}">
        <p14:creationId xmlns:p14="http://schemas.microsoft.com/office/powerpoint/2010/main" val="3968578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91F9AA5-9100-86DF-145E-05AABD0FE6A0}"/>
              </a:ext>
            </a:extLst>
          </p:cNvPr>
          <p:cNvPicPr>
            <a:picLocks noChangeAspect="1"/>
          </p:cNvPicPr>
          <p:nvPr/>
        </p:nvPicPr>
        <p:blipFill>
          <a:blip r:embed="rId2"/>
          <a:stretch>
            <a:fillRect/>
          </a:stretch>
        </p:blipFill>
        <p:spPr>
          <a:xfrm>
            <a:off x="2886705" y="841582"/>
            <a:ext cx="6418590" cy="4977127"/>
          </a:xfrm>
          <a:prstGeom prst="rect">
            <a:avLst/>
          </a:prstGeom>
        </p:spPr>
      </p:pic>
    </p:spTree>
    <p:extLst>
      <p:ext uri="{BB962C8B-B14F-4D97-AF65-F5344CB8AC3E}">
        <p14:creationId xmlns:p14="http://schemas.microsoft.com/office/powerpoint/2010/main" val="1566527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76B61-C04C-1BA0-5FA3-77F904EC1D40}"/>
              </a:ext>
            </a:extLst>
          </p:cNvPr>
          <p:cNvSpPr>
            <a:spLocks noGrp="1"/>
          </p:cNvSpPr>
          <p:nvPr>
            <p:ph type="title"/>
          </p:nvPr>
        </p:nvSpPr>
        <p:spPr>
          <a:xfrm>
            <a:off x="838200" y="166558"/>
            <a:ext cx="10515600" cy="1325563"/>
          </a:xfrm>
        </p:spPr>
        <p:txBody>
          <a:bodyPr/>
          <a:lstStyle/>
          <a:p>
            <a:r>
              <a:rPr lang="es-ES" dirty="0">
                <a:solidFill>
                  <a:srgbClr val="FFFF00"/>
                </a:solidFill>
              </a:rPr>
              <a:t>ASPECTOS FUNDAMENTALES DE LA PSIQUE</a:t>
            </a:r>
            <a:endParaRPr lang="es-MX" dirty="0">
              <a:solidFill>
                <a:srgbClr val="FFFF00"/>
              </a:solidFill>
            </a:endParaRPr>
          </a:p>
        </p:txBody>
      </p:sp>
      <p:sp>
        <p:nvSpPr>
          <p:cNvPr id="3" name="Marcador de contenido 2">
            <a:extLst>
              <a:ext uri="{FF2B5EF4-FFF2-40B4-BE49-F238E27FC236}">
                <a16:creationId xmlns:a16="http://schemas.microsoft.com/office/drawing/2014/main" id="{FA2033AA-B4AA-E3E6-C43B-4BA2DE5D2593}"/>
              </a:ext>
            </a:extLst>
          </p:cNvPr>
          <p:cNvSpPr>
            <a:spLocks noGrp="1"/>
          </p:cNvSpPr>
          <p:nvPr>
            <p:ph idx="1"/>
          </p:nvPr>
        </p:nvSpPr>
        <p:spPr>
          <a:xfrm>
            <a:off x="838200" y="1687401"/>
            <a:ext cx="10687493" cy="4341259"/>
          </a:xfrm>
        </p:spPr>
        <p:txBody>
          <a:bodyPr>
            <a:normAutofit fontScale="92500"/>
          </a:bodyPr>
          <a:lstStyle/>
          <a:p>
            <a:pPr marL="0" indent="0">
              <a:buNone/>
            </a:pPr>
            <a:r>
              <a:rPr lang="es-ES" sz="4400" dirty="0">
                <a:solidFill>
                  <a:srgbClr val="FFFF00"/>
                </a:solidFill>
              </a:rPr>
              <a:t>De toda la información previamente revisada podemos concluir que, dentro de la naturaleza individual, la conducta y personalidad hay ciertos aspectos básicos para la existencia humana: </a:t>
            </a:r>
          </a:p>
          <a:p>
            <a:pPr marL="0" indent="0">
              <a:buNone/>
            </a:pPr>
            <a:r>
              <a:rPr lang="es-ES" sz="4400" dirty="0">
                <a:solidFill>
                  <a:srgbClr val="FFFF00"/>
                </a:solidFill>
              </a:rPr>
              <a:t>La relación consigo mismo, con los demás seres, nuestros talentos natos, desarrollo de habilidades </a:t>
            </a:r>
            <a:r>
              <a:rPr lang="es-MX" sz="4400" dirty="0">
                <a:solidFill>
                  <a:srgbClr val="FFFF00"/>
                </a:solidFill>
              </a:rPr>
              <a:t>y por supuesto las vías de realización personal.</a:t>
            </a:r>
            <a:endParaRPr lang="es-ES" sz="4400" dirty="0">
              <a:solidFill>
                <a:srgbClr val="FFFF00"/>
              </a:solidFill>
            </a:endParaRPr>
          </a:p>
        </p:txBody>
      </p:sp>
    </p:spTree>
    <p:extLst>
      <p:ext uri="{BB962C8B-B14F-4D97-AF65-F5344CB8AC3E}">
        <p14:creationId xmlns:p14="http://schemas.microsoft.com/office/powerpoint/2010/main" val="2684346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6D5341C-FA87-C34F-3A6A-07DF4A8A8164}"/>
              </a:ext>
            </a:extLst>
          </p:cNvPr>
          <p:cNvPicPr>
            <a:picLocks noChangeAspect="1"/>
          </p:cNvPicPr>
          <p:nvPr/>
        </p:nvPicPr>
        <p:blipFill>
          <a:blip r:embed="rId2"/>
          <a:stretch>
            <a:fillRect/>
          </a:stretch>
        </p:blipFill>
        <p:spPr>
          <a:xfrm>
            <a:off x="188855" y="112373"/>
            <a:ext cx="3674690" cy="6548955"/>
          </a:xfrm>
          <a:prstGeom prst="rect">
            <a:avLst/>
          </a:prstGeom>
        </p:spPr>
      </p:pic>
      <p:pic>
        <p:nvPicPr>
          <p:cNvPr id="7" name="Imagen 6">
            <a:extLst>
              <a:ext uri="{FF2B5EF4-FFF2-40B4-BE49-F238E27FC236}">
                <a16:creationId xmlns:a16="http://schemas.microsoft.com/office/drawing/2014/main" id="{A59A1BBB-6F1E-205D-763C-7EAF09E216CF}"/>
              </a:ext>
            </a:extLst>
          </p:cNvPr>
          <p:cNvPicPr>
            <a:picLocks noChangeAspect="1"/>
          </p:cNvPicPr>
          <p:nvPr/>
        </p:nvPicPr>
        <p:blipFill>
          <a:blip r:embed="rId3"/>
          <a:stretch>
            <a:fillRect/>
          </a:stretch>
        </p:blipFill>
        <p:spPr>
          <a:xfrm>
            <a:off x="4069949" y="112373"/>
            <a:ext cx="3674690" cy="3674690"/>
          </a:xfrm>
          <a:prstGeom prst="rect">
            <a:avLst/>
          </a:prstGeom>
        </p:spPr>
      </p:pic>
      <p:pic>
        <p:nvPicPr>
          <p:cNvPr id="9" name="Imagen 8">
            <a:extLst>
              <a:ext uri="{FF2B5EF4-FFF2-40B4-BE49-F238E27FC236}">
                <a16:creationId xmlns:a16="http://schemas.microsoft.com/office/drawing/2014/main" id="{FDCF4BA7-47E8-747B-BD63-206FB4109204}"/>
              </a:ext>
            </a:extLst>
          </p:cNvPr>
          <p:cNvPicPr>
            <a:picLocks noChangeAspect="1"/>
          </p:cNvPicPr>
          <p:nvPr/>
        </p:nvPicPr>
        <p:blipFill>
          <a:blip r:embed="rId4"/>
          <a:stretch>
            <a:fillRect/>
          </a:stretch>
        </p:blipFill>
        <p:spPr>
          <a:xfrm>
            <a:off x="4120069" y="3908748"/>
            <a:ext cx="3574449" cy="2686677"/>
          </a:xfrm>
          <a:prstGeom prst="rect">
            <a:avLst/>
          </a:prstGeom>
        </p:spPr>
      </p:pic>
      <p:pic>
        <p:nvPicPr>
          <p:cNvPr id="11" name="Imagen 10">
            <a:extLst>
              <a:ext uri="{FF2B5EF4-FFF2-40B4-BE49-F238E27FC236}">
                <a16:creationId xmlns:a16="http://schemas.microsoft.com/office/drawing/2014/main" id="{AE0A208E-C920-154A-286C-DE771FE1A5E9}"/>
              </a:ext>
            </a:extLst>
          </p:cNvPr>
          <p:cNvPicPr>
            <a:picLocks noChangeAspect="1"/>
          </p:cNvPicPr>
          <p:nvPr/>
        </p:nvPicPr>
        <p:blipFill>
          <a:blip r:embed="rId5"/>
          <a:srcRect l="12910" t="7177" r="10645"/>
          <a:stretch/>
        </p:blipFill>
        <p:spPr>
          <a:xfrm>
            <a:off x="7926331" y="116160"/>
            <a:ext cx="4001982" cy="6479265"/>
          </a:xfrm>
          <a:prstGeom prst="rect">
            <a:avLst/>
          </a:prstGeom>
        </p:spPr>
      </p:pic>
    </p:spTree>
    <p:extLst>
      <p:ext uri="{BB962C8B-B14F-4D97-AF65-F5344CB8AC3E}">
        <p14:creationId xmlns:p14="http://schemas.microsoft.com/office/powerpoint/2010/main" val="2761170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A4C94E-5588-9BC0-5276-D6A5B67B16C0}"/>
              </a:ext>
            </a:extLst>
          </p:cNvPr>
          <p:cNvSpPr>
            <a:spLocks noGrp="1"/>
          </p:cNvSpPr>
          <p:nvPr>
            <p:ph type="title"/>
          </p:nvPr>
        </p:nvSpPr>
        <p:spPr>
          <a:xfrm>
            <a:off x="838200" y="111125"/>
            <a:ext cx="10515600" cy="1325563"/>
          </a:xfrm>
        </p:spPr>
        <p:txBody>
          <a:bodyPr/>
          <a:lstStyle/>
          <a:p>
            <a:r>
              <a:rPr lang="es-ES" dirty="0">
                <a:solidFill>
                  <a:srgbClr val="FFFF00"/>
                </a:solidFill>
              </a:rPr>
              <a:t>LA FICHA NUMEROLÓGICA</a:t>
            </a:r>
            <a:endParaRPr lang="es-MX" dirty="0">
              <a:solidFill>
                <a:srgbClr val="FFFF00"/>
              </a:solidFill>
            </a:endParaRPr>
          </a:p>
        </p:txBody>
      </p:sp>
      <p:sp>
        <p:nvSpPr>
          <p:cNvPr id="3" name="Marcador de contenido 2">
            <a:extLst>
              <a:ext uri="{FF2B5EF4-FFF2-40B4-BE49-F238E27FC236}">
                <a16:creationId xmlns:a16="http://schemas.microsoft.com/office/drawing/2014/main" id="{5A55B4C6-F779-A219-C165-9A1DADAB8021}"/>
              </a:ext>
            </a:extLst>
          </p:cNvPr>
          <p:cNvSpPr>
            <a:spLocks noGrp="1"/>
          </p:cNvSpPr>
          <p:nvPr>
            <p:ph idx="1"/>
          </p:nvPr>
        </p:nvSpPr>
        <p:spPr>
          <a:xfrm>
            <a:off x="838200" y="1581784"/>
            <a:ext cx="10754360" cy="4402456"/>
          </a:xfrm>
        </p:spPr>
        <p:txBody>
          <a:bodyPr>
            <a:normAutofit/>
          </a:bodyPr>
          <a:lstStyle/>
          <a:p>
            <a:pPr marL="0" indent="0">
              <a:buNone/>
            </a:pPr>
            <a:r>
              <a:rPr lang="es-ES" sz="4400" dirty="0">
                <a:solidFill>
                  <a:srgbClr val="FFFF00"/>
                </a:solidFill>
              </a:rPr>
              <a:t>Según los números de la fecha de nacimiento de cada persona vamos a localizar cinco posiciones claves que serán los fundamentos para establecer la ficha natal en numerología tántrica: Posición de </a:t>
            </a:r>
            <a:r>
              <a:rPr lang="es-ES" sz="4400" b="1" dirty="0">
                <a:solidFill>
                  <a:srgbClr val="FFFF00"/>
                </a:solidFill>
              </a:rPr>
              <a:t>Alma</a:t>
            </a:r>
            <a:r>
              <a:rPr lang="es-ES" sz="4400" dirty="0">
                <a:solidFill>
                  <a:srgbClr val="FFFF00"/>
                </a:solidFill>
              </a:rPr>
              <a:t>, posición de </a:t>
            </a:r>
            <a:r>
              <a:rPr lang="es-ES" sz="4400" b="1" dirty="0">
                <a:solidFill>
                  <a:srgbClr val="FFFF00"/>
                </a:solidFill>
              </a:rPr>
              <a:t>Karma</a:t>
            </a:r>
            <a:r>
              <a:rPr lang="es-ES" sz="4400" dirty="0">
                <a:solidFill>
                  <a:srgbClr val="FFFF00"/>
                </a:solidFill>
              </a:rPr>
              <a:t>, posición de </a:t>
            </a:r>
            <a:r>
              <a:rPr lang="es-ES" sz="4400" b="1" dirty="0">
                <a:solidFill>
                  <a:srgbClr val="FFFF00"/>
                </a:solidFill>
              </a:rPr>
              <a:t>Talento</a:t>
            </a:r>
            <a:r>
              <a:rPr lang="es-ES" sz="4400" dirty="0">
                <a:solidFill>
                  <a:srgbClr val="FFFF00"/>
                </a:solidFill>
              </a:rPr>
              <a:t>, posición de </a:t>
            </a:r>
            <a:r>
              <a:rPr lang="es-ES" sz="4400" b="1" dirty="0">
                <a:solidFill>
                  <a:srgbClr val="FFFF00"/>
                </a:solidFill>
              </a:rPr>
              <a:t>Destino</a:t>
            </a:r>
            <a:r>
              <a:rPr lang="es-ES" sz="4400" dirty="0">
                <a:solidFill>
                  <a:srgbClr val="FFFF00"/>
                </a:solidFill>
              </a:rPr>
              <a:t>, para terminar con la posición de </a:t>
            </a:r>
            <a:r>
              <a:rPr lang="es-ES" sz="4400" b="1" dirty="0">
                <a:solidFill>
                  <a:srgbClr val="FFFF00"/>
                </a:solidFill>
              </a:rPr>
              <a:t>Camino</a:t>
            </a:r>
            <a:r>
              <a:rPr lang="es-ES" sz="4400" dirty="0">
                <a:solidFill>
                  <a:srgbClr val="FFFF00"/>
                </a:solidFill>
              </a:rPr>
              <a:t>.</a:t>
            </a:r>
            <a:endParaRPr lang="es-MX" sz="4400" dirty="0">
              <a:solidFill>
                <a:srgbClr val="FFFF00"/>
              </a:solidFill>
            </a:endParaRPr>
          </a:p>
        </p:txBody>
      </p:sp>
    </p:spTree>
    <p:extLst>
      <p:ext uri="{BB962C8B-B14F-4D97-AF65-F5344CB8AC3E}">
        <p14:creationId xmlns:p14="http://schemas.microsoft.com/office/powerpoint/2010/main" val="1542868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6B308C1-F005-DC1A-3C54-8885409152F1}"/>
              </a:ext>
            </a:extLst>
          </p:cNvPr>
          <p:cNvPicPr>
            <a:picLocks noChangeAspect="1"/>
          </p:cNvPicPr>
          <p:nvPr/>
        </p:nvPicPr>
        <p:blipFill>
          <a:blip r:embed="rId2"/>
          <a:stretch>
            <a:fillRect/>
          </a:stretch>
        </p:blipFill>
        <p:spPr>
          <a:xfrm>
            <a:off x="346388" y="352803"/>
            <a:ext cx="11499224" cy="5824477"/>
          </a:xfrm>
          <a:prstGeom prst="rect">
            <a:avLst/>
          </a:prstGeom>
        </p:spPr>
      </p:pic>
    </p:spTree>
    <p:extLst>
      <p:ext uri="{BB962C8B-B14F-4D97-AF65-F5344CB8AC3E}">
        <p14:creationId xmlns:p14="http://schemas.microsoft.com/office/powerpoint/2010/main" val="2416923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5533EE-7CB4-5704-B9A7-EB230856817F}"/>
              </a:ext>
            </a:extLst>
          </p:cNvPr>
          <p:cNvSpPr>
            <a:spLocks noGrp="1"/>
          </p:cNvSpPr>
          <p:nvPr>
            <p:ph type="title"/>
          </p:nvPr>
        </p:nvSpPr>
        <p:spPr/>
        <p:txBody>
          <a:bodyPr/>
          <a:lstStyle/>
          <a:p>
            <a:r>
              <a:rPr lang="es-ES" dirty="0">
                <a:solidFill>
                  <a:srgbClr val="FFFF00"/>
                </a:solidFill>
              </a:rPr>
              <a:t>POSICIÓN DEL ALMA</a:t>
            </a:r>
            <a:endParaRPr lang="es-MX" dirty="0">
              <a:solidFill>
                <a:srgbClr val="FFFF00"/>
              </a:solidFill>
            </a:endParaRPr>
          </a:p>
        </p:txBody>
      </p:sp>
      <p:sp>
        <p:nvSpPr>
          <p:cNvPr id="3" name="Marcador de contenido 2">
            <a:extLst>
              <a:ext uri="{FF2B5EF4-FFF2-40B4-BE49-F238E27FC236}">
                <a16:creationId xmlns:a16="http://schemas.microsoft.com/office/drawing/2014/main" id="{5ED3A2B8-94BE-AAD8-1179-7B1F07CA9340}"/>
              </a:ext>
            </a:extLst>
          </p:cNvPr>
          <p:cNvSpPr>
            <a:spLocks noGrp="1"/>
          </p:cNvSpPr>
          <p:nvPr>
            <p:ph idx="1"/>
          </p:nvPr>
        </p:nvSpPr>
        <p:spPr>
          <a:xfrm>
            <a:off x="838200" y="1825625"/>
            <a:ext cx="10357884" cy="4298728"/>
          </a:xfrm>
        </p:spPr>
        <p:txBody>
          <a:bodyPr>
            <a:normAutofit/>
          </a:bodyPr>
          <a:lstStyle/>
          <a:p>
            <a:pPr marL="0" indent="0">
              <a:buNone/>
            </a:pPr>
            <a:r>
              <a:rPr lang="es-ES" sz="4400" dirty="0">
                <a:solidFill>
                  <a:srgbClr val="FFFF00"/>
                </a:solidFill>
              </a:rPr>
              <a:t>El número de esta posición indica el cuerpo con el que te conectas e identificas más. Indica como te ves a ti mismo, auto imagen. En general señala una liga débil, inarmónica.  Sin embargo cuando fluye desde el corazón te vincula con la creatividad y paz divinas. </a:t>
            </a:r>
            <a:endParaRPr lang="es-MX" sz="4400" dirty="0">
              <a:solidFill>
                <a:srgbClr val="FFFF00"/>
              </a:solidFill>
            </a:endParaRPr>
          </a:p>
        </p:txBody>
      </p:sp>
    </p:spTree>
    <p:extLst>
      <p:ext uri="{BB962C8B-B14F-4D97-AF65-F5344CB8AC3E}">
        <p14:creationId xmlns:p14="http://schemas.microsoft.com/office/powerpoint/2010/main" val="112013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E0B8E43-2D20-09BC-2EF0-C8712273DEE0}"/>
              </a:ext>
            </a:extLst>
          </p:cNvPr>
          <p:cNvPicPr>
            <a:picLocks noChangeAspect="1"/>
          </p:cNvPicPr>
          <p:nvPr/>
        </p:nvPicPr>
        <p:blipFill>
          <a:blip r:embed="rId2"/>
          <a:stretch>
            <a:fillRect/>
          </a:stretch>
        </p:blipFill>
        <p:spPr>
          <a:xfrm>
            <a:off x="5675281" y="331278"/>
            <a:ext cx="6195444" cy="6195444"/>
          </a:xfrm>
          <a:prstGeom prst="rect">
            <a:avLst/>
          </a:prstGeom>
        </p:spPr>
      </p:pic>
      <p:pic>
        <p:nvPicPr>
          <p:cNvPr id="5" name="Imagen 4">
            <a:extLst>
              <a:ext uri="{FF2B5EF4-FFF2-40B4-BE49-F238E27FC236}">
                <a16:creationId xmlns:a16="http://schemas.microsoft.com/office/drawing/2014/main" id="{F0C3971D-BE3F-9876-C127-AAE6EBF2524B}"/>
              </a:ext>
            </a:extLst>
          </p:cNvPr>
          <p:cNvPicPr>
            <a:picLocks noChangeAspect="1"/>
          </p:cNvPicPr>
          <p:nvPr/>
        </p:nvPicPr>
        <p:blipFill>
          <a:blip r:embed="rId3"/>
          <a:srcRect l="7490" t="1567" r="10120"/>
          <a:stretch/>
        </p:blipFill>
        <p:spPr>
          <a:xfrm>
            <a:off x="321275" y="379823"/>
            <a:ext cx="5104350" cy="6098354"/>
          </a:xfrm>
          <a:prstGeom prst="rect">
            <a:avLst/>
          </a:prstGeom>
        </p:spPr>
      </p:pic>
    </p:spTree>
    <p:extLst>
      <p:ext uri="{BB962C8B-B14F-4D97-AF65-F5344CB8AC3E}">
        <p14:creationId xmlns:p14="http://schemas.microsoft.com/office/powerpoint/2010/main" val="2831041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9C7345-B9E2-6DAA-1734-0C3BC0E006A7}"/>
              </a:ext>
            </a:extLst>
          </p:cNvPr>
          <p:cNvSpPr>
            <a:spLocks noGrp="1"/>
          </p:cNvSpPr>
          <p:nvPr>
            <p:ph type="title"/>
          </p:nvPr>
        </p:nvSpPr>
        <p:spPr>
          <a:xfrm>
            <a:off x="838200" y="195004"/>
            <a:ext cx="10515600" cy="1325563"/>
          </a:xfrm>
        </p:spPr>
        <p:txBody>
          <a:bodyPr/>
          <a:lstStyle/>
          <a:p>
            <a:r>
              <a:rPr lang="es-ES" dirty="0">
                <a:solidFill>
                  <a:srgbClr val="FFFF00"/>
                </a:solidFill>
              </a:rPr>
              <a:t>POSICIÓN DEL KARMA</a:t>
            </a:r>
            <a:endParaRPr lang="es-MX" dirty="0">
              <a:solidFill>
                <a:srgbClr val="FFFF00"/>
              </a:solidFill>
            </a:endParaRPr>
          </a:p>
        </p:txBody>
      </p:sp>
      <p:sp>
        <p:nvSpPr>
          <p:cNvPr id="3" name="Marcador de contenido 2">
            <a:extLst>
              <a:ext uri="{FF2B5EF4-FFF2-40B4-BE49-F238E27FC236}">
                <a16:creationId xmlns:a16="http://schemas.microsoft.com/office/drawing/2014/main" id="{99344AB6-C127-941D-2E8C-68C46A798016}"/>
              </a:ext>
            </a:extLst>
          </p:cNvPr>
          <p:cNvSpPr>
            <a:spLocks noGrp="1"/>
          </p:cNvSpPr>
          <p:nvPr>
            <p:ph idx="1"/>
          </p:nvPr>
        </p:nvSpPr>
        <p:spPr>
          <a:xfrm>
            <a:off x="838200" y="1612975"/>
            <a:ext cx="10515600" cy="4330626"/>
          </a:xfrm>
        </p:spPr>
        <p:txBody>
          <a:bodyPr>
            <a:normAutofit/>
          </a:bodyPr>
          <a:lstStyle/>
          <a:p>
            <a:pPr marL="0" indent="0">
              <a:buNone/>
            </a:pPr>
            <a:r>
              <a:rPr lang="es-ES" sz="4400" dirty="0">
                <a:solidFill>
                  <a:srgbClr val="FFFF00"/>
                </a:solidFill>
              </a:rPr>
              <a:t>El cuerpo correspondiente al karma indica dónde se halla el conflicto con el exterior, con tus relaciones y situaciones mundanas. Señala cómo ves a la gente y las condiciones.  El karma implica discordia e indisposición. Representa el área, aspectos, puntos débiles o fallidos en tus relaciones externas.</a:t>
            </a:r>
            <a:endParaRPr lang="es-MX" sz="4400" dirty="0">
              <a:solidFill>
                <a:srgbClr val="FFFF00"/>
              </a:solidFill>
            </a:endParaRPr>
          </a:p>
        </p:txBody>
      </p:sp>
    </p:spTree>
    <p:extLst>
      <p:ext uri="{BB962C8B-B14F-4D97-AF65-F5344CB8AC3E}">
        <p14:creationId xmlns:p14="http://schemas.microsoft.com/office/powerpoint/2010/main" val="3079552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1BD28A9-3224-7DE3-A65E-1D8F6F09A5F6}"/>
              </a:ext>
            </a:extLst>
          </p:cNvPr>
          <p:cNvPicPr>
            <a:picLocks noChangeAspect="1"/>
          </p:cNvPicPr>
          <p:nvPr/>
        </p:nvPicPr>
        <p:blipFill>
          <a:blip r:embed="rId2"/>
          <a:srcRect l="2040" t="347" r="2210" b="3903"/>
          <a:stretch/>
        </p:blipFill>
        <p:spPr>
          <a:xfrm>
            <a:off x="2969740" y="302740"/>
            <a:ext cx="6252519" cy="6252519"/>
          </a:xfrm>
          <a:prstGeom prst="rect">
            <a:avLst/>
          </a:prstGeom>
        </p:spPr>
      </p:pic>
    </p:spTree>
    <p:extLst>
      <p:ext uri="{BB962C8B-B14F-4D97-AF65-F5344CB8AC3E}">
        <p14:creationId xmlns:p14="http://schemas.microsoft.com/office/powerpoint/2010/main" val="2158630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0995E3-A594-FAA1-A534-DAE054BFECE1}"/>
              </a:ext>
            </a:extLst>
          </p:cNvPr>
          <p:cNvSpPr>
            <a:spLocks noGrp="1"/>
          </p:cNvSpPr>
          <p:nvPr>
            <p:ph type="title"/>
          </p:nvPr>
        </p:nvSpPr>
        <p:spPr/>
        <p:txBody>
          <a:bodyPr/>
          <a:lstStyle/>
          <a:p>
            <a:r>
              <a:rPr lang="es-ES" dirty="0">
                <a:solidFill>
                  <a:srgbClr val="FFFF00"/>
                </a:solidFill>
              </a:rPr>
              <a:t>POSICIÓN DEL TALENTO</a:t>
            </a:r>
            <a:endParaRPr lang="es-MX" dirty="0">
              <a:solidFill>
                <a:srgbClr val="FFFF00"/>
              </a:solidFill>
            </a:endParaRPr>
          </a:p>
        </p:txBody>
      </p:sp>
      <p:sp>
        <p:nvSpPr>
          <p:cNvPr id="3" name="Marcador de contenido 2">
            <a:extLst>
              <a:ext uri="{FF2B5EF4-FFF2-40B4-BE49-F238E27FC236}">
                <a16:creationId xmlns:a16="http://schemas.microsoft.com/office/drawing/2014/main" id="{A26852F8-1B6A-28BE-6194-DF1D10D06A71}"/>
              </a:ext>
            </a:extLst>
          </p:cNvPr>
          <p:cNvSpPr>
            <a:spLocks noGrp="1"/>
          </p:cNvSpPr>
          <p:nvPr>
            <p:ph idx="1"/>
          </p:nvPr>
        </p:nvSpPr>
        <p:spPr>
          <a:xfrm>
            <a:off x="838200" y="1690688"/>
            <a:ext cx="10272823" cy="4189117"/>
          </a:xfrm>
        </p:spPr>
        <p:txBody>
          <a:bodyPr>
            <a:normAutofit fontScale="92500" lnSpcReduction="20000"/>
          </a:bodyPr>
          <a:lstStyle/>
          <a:p>
            <a:pPr marL="0" indent="0">
              <a:buNone/>
            </a:pPr>
            <a:r>
              <a:rPr lang="es-ES" sz="4400" dirty="0">
                <a:solidFill>
                  <a:srgbClr val="FFFF00"/>
                </a:solidFill>
              </a:rPr>
              <a:t>Aquí aparece el regalo de Dios para ti. </a:t>
            </a:r>
          </a:p>
          <a:p>
            <a:pPr marL="0" indent="0">
              <a:buNone/>
            </a:pPr>
            <a:r>
              <a:rPr lang="es-ES" sz="4400" dirty="0">
                <a:solidFill>
                  <a:srgbClr val="FFFF00"/>
                </a:solidFill>
              </a:rPr>
              <a:t>Representa aquel cuerpo donde está el puntal de tu éxito, esa energía en la que puedes apoyarte, aquel don incondicional para usar con relativa facilidad y confianza.   </a:t>
            </a:r>
          </a:p>
          <a:p>
            <a:pPr marL="0" indent="0">
              <a:buNone/>
            </a:pPr>
            <a:r>
              <a:rPr lang="es-ES" sz="4400" dirty="0">
                <a:solidFill>
                  <a:srgbClr val="FFFF00"/>
                </a:solidFill>
              </a:rPr>
              <a:t>Un área clave dentro de tu superación personal y desenvolvimiento espiritual. </a:t>
            </a:r>
          </a:p>
          <a:p>
            <a:pPr marL="0" indent="0">
              <a:buNone/>
            </a:pPr>
            <a:r>
              <a:rPr lang="es-ES" sz="4400" dirty="0">
                <a:solidFill>
                  <a:srgbClr val="FFFF00"/>
                </a:solidFill>
              </a:rPr>
              <a:t>Es necesario aceptarlo y utilizarlo a consciencia.</a:t>
            </a:r>
            <a:endParaRPr lang="es-MX" sz="4400" dirty="0">
              <a:solidFill>
                <a:srgbClr val="FFFF00"/>
              </a:solidFill>
            </a:endParaRPr>
          </a:p>
        </p:txBody>
      </p:sp>
    </p:spTree>
    <p:extLst>
      <p:ext uri="{BB962C8B-B14F-4D97-AF65-F5344CB8AC3E}">
        <p14:creationId xmlns:p14="http://schemas.microsoft.com/office/powerpoint/2010/main" val="2721634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EE88365-A903-A0A1-EE64-706B650412E4}"/>
              </a:ext>
            </a:extLst>
          </p:cNvPr>
          <p:cNvPicPr>
            <a:picLocks noChangeAspect="1"/>
          </p:cNvPicPr>
          <p:nvPr/>
        </p:nvPicPr>
        <p:blipFill>
          <a:blip r:embed="rId2"/>
          <a:srcRect l="1711" t="8426" r="2340" b="2388"/>
          <a:stretch/>
        </p:blipFill>
        <p:spPr>
          <a:xfrm>
            <a:off x="158007" y="145028"/>
            <a:ext cx="5468434" cy="3382498"/>
          </a:xfrm>
          <a:prstGeom prst="rect">
            <a:avLst/>
          </a:prstGeom>
        </p:spPr>
      </p:pic>
      <p:pic>
        <p:nvPicPr>
          <p:cNvPr id="5" name="Imagen 4">
            <a:extLst>
              <a:ext uri="{FF2B5EF4-FFF2-40B4-BE49-F238E27FC236}">
                <a16:creationId xmlns:a16="http://schemas.microsoft.com/office/drawing/2014/main" id="{9B8445D1-3038-6D6F-4425-71798E5DE9F1}"/>
              </a:ext>
            </a:extLst>
          </p:cNvPr>
          <p:cNvPicPr>
            <a:picLocks noChangeAspect="1"/>
          </p:cNvPicPr>
          <p:nvPr/>
        </p:nvPicPr>
        <p:blipFill>
          <a:blip r:embed="rId3"/>
          <a:stretch>
            <a:fillRect/>
          </a:stretch>
        </p:blipFill>
        <p:spPr>
          <a:xfrm>
            <a:off x="5687602" y="145028"/>
            <a:ext cx="6445243" cy="6445243"/>
          </a:xfrm>
          <a:prstGeom prst="rect">
            <a:avLst/>
          </a:prstGeom>
        </p:spPr>
      </p:pic>
      <p:pic>
        <p:nvPicPr>
          <p:cNvPr id="10" name="Imagen 9">
            <a:extLst>
              <a:ext uri="{FF2B5EF4-FFF2-40B4-BE49-F238E27FC236}">
                <a16:creationId xmlns:a16="http://schemas.microsoft.com/office/drawing/2014/main" id="{BE93534B-A999-DDB0-0104-653DA72A7239}"/>
              </a:ext>
            </a:extLst>
          </p:cNvPr>
          <p:cNvPicPr>
            <a:picLocks noChangeAspect="1"/>
          </p:cNvPicPr>
          <p:nvPr/>
        </p:nvPicPr>
        <p:blipFill>
          <a:blip r:embed="rId4"/>
          <a:stretch>
            <a:fillRect/>
          </a:stretch>
        </p:blipFill>
        <p:spPr>
          <a:xfrm>
            <a:off x="158008" y="3652497"/>
            <a:ext cx="5468434" cy="2937774"/>
          </a:xfrm>
          <a:prstGeom prst="rect">
            <a:avLst/>
          </a:prstGeom>
        </p:spPr>
      </p:pic>
    </p:spTree>
    <p:extLst>
      <p:ext uri="{BB962C8B-B14F-4D97-AF65-F5344CB8AC3E}">
        <p14:creationId xmlns:p14="http://schemas.microsoft.com/office/powerpoint/2010/main" val="525718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FCE1B8-79FA-DFF3-D08C-45D3A79223FB}"/>
              </a:ext>
            </a:extLst>
          </p:cNvPr>
          <p:cNvSpPr>
            <a:spLocks noGrp="1"/>
          </p:cNvSpPr>
          <p:nvPr>
            <p:ph type="title"/>
          </p:nvPr>
        </p:nvSpPr>
        <p:spPr>
          <a:xfrm>
            <a:off x="838200" y="0"/>
            <a:ext cx="10515600" cy="1325563"/>
          </a:xfrm>
        </p:spPr>
        <p:txBody>
          <a:bodyPr/>
          <a:lstStyle/>
          <a:p>
            <a:r>
              <a:rPr lang="es-ES" dirty="0">
                <a:solidFill>
                  <a:srgbClr val="FFFF00"/>
                </a:solidFill>
              </a:rPr>
              <a:t>POSICÍÓN DEL DESTINO</a:t>
            </a:r>
            <a:endParaRPr lang="es-MX" dirty="0">
              <a:solidFill>
                <a:srgbClr val="FFFF00"/>
              </a:solidFill>
            </a:endParaRPr>
          </a:p>
        </p:txBody>
      </p:sp>
      <p:sp>
        <p:nvSpPr>
          <p:cNvPr id="3" name="Marcador de contenido 2">
            <a:extLst>
              <a:ext uri="{FF2B5EF4-FFF2-40B4-BE49-F238E27FC236}">
                <a16:creationId xmlns:a16="http://schemas.microsoft.com/office/drawing/2014/main" id="{1FD26413-D38E-F433-D375-0155850EF3A4}"/>
              </a:ext>
            </a:extLst>
          </p:cNvPr>
          <p:cNvSpPr>
            <a:spLocks noGrp="1"/>
          </p:cNvSpPr>
          <p:nvPr>
            <p:ph idx="1"/>
          </p:nvPr>
        </p:nvSpPr>
        <p:spPr>
          <a:xfrm>
            <a:off x="838200" y="1474752"/>
            <a:ext cx="10515600" cy="4351338"/>
          </a:xfrm>
        </p:spPr>
        <p:txBody>
          <a:bodyPr>
            <a:normAutofit/>
          </a:bodyPr>
          <a:lstStyle/>
          <a:p>
            <a:pPr marL="0" indent="0">
              <a:buNone/>
            </a:pPr>
            <a:r>
              <a:rPr lang="es-ES" sz="4400" dirty="0">
                <a:solidFill>
                  <a:srgbClr val="FFFF00"/>
                </a:solidFill>
              </a:rPr>
              <a:t>Destino es tu proyección personal en este plano y en el escenario mundano. Generalmente ubica al cuerpo mas fuerte, con mejor desarrollo entre todos los demás. Representa aquello que ya has trabajado. También indica la impresión inmediata que los demás perciben de tu ser y personalidad.  </a:t>
            </a:r>
            <a:endParaRPr lang="es-MX" sz="4400" dirty="0">
              <a:solidFill>
                <a:srgbClr val="FFFF00"/>
              </a:solidFill>
            </a:endParaRPr>
          </a:p>
        </p:txBody>
      </p:sp>
    </p:spTree>
    <p:extLst>
      <p:ext uri="{BB962C8B-B14F-4D97-AF65-F5344CB8AC3E}">
        <p14:creationId xmlns:p14="http://schemas.microsoft.com/office/powerpoint/2010/main" val="4101757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E61F5E6-9233-5C10-B6DB-15A56D087838}"/>
              </a:ext>
            </a:extLst>
          </p:cNvPr>
          <p:cNvPicPr>
            <a:picLocks noChangeAspect="1"/>
          </p:cNvPicPr>
          <p:nvPr/>
        </p:nvPicPr>
        <p:blipFill>
          <a:blip r:embed="rId2"/>
          <a:srcRect l="972" t="1023" r="876"/>
          <a:stretch/>
        </p:blipFill>
        <p:spPr>
          <a:xfrm>
            <a:off x="6096000" y="266982"/>
            <a:ext cx="5903965" cy="6312349"/>
          </a:xfrm>
          <a:prstGeom prst="rect">
            <a:avLst/>
          </a:prstGeom>
        </p:spPr>
      </p:pic>
      <p:pic>
        <p:nvPicPr>
          <p:cNvPr id="5" name="Imagen 4">
            <a:extLst>
              <a:ext uri="{FF2B5EF4-FFF2-40B4-BE49-F238E27FC236}">
                <a16:creationId xmlns:a16="http://schemas.microsoft.com/office/drawing/2014/main" id="{54A1ACD6-D114-140D-EE8B-93A1C83F49E4}"/>
              </a:ext>
            </a:extLst>
          </p:cNvPr>
          <p:cNvPicPr>
            <a:picLocks noChangeAspect="1"/>
          </p:cNvPicPr>
          <p:nvPr/>
        </p:nvPicPr>
        <p:blipFill>
          <a:blip r:embed="rId3"/>
          <a:stretch>
            <a:fillRect/>
          </a:stretch>
        </p:blipFill>
        <p:spPr>
          <a:xfrm>
            <a:off x="192035" y="266982"/>
            <a:ext cx="5802004" cy="6324035"/>
          </a:xfrm>
          <a:prstGeom prst="rect">
            <a:avLst/>
          </a:prstGeom>
        </p:spPr>
      </p:pic>
    </p:spTree>
    <p:extLst>
      <p:ext uri="{BB962C8B-B14F-4D97-AF65-F5344CB8AC3E}">
        <p14:creationId xmlns:p14="http://schemas.microsoft.com/office/powerpoint/2010/main" val="2875452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C1C332-17C6-A1FD-2AB4-5E2D78F9CBBD}"/>
              </a:ext>
            </a:extLst>
          </p:cNvPr>
          <p:cNvSpPr>
            <a:spLocks noGrp="1"/>
          </p:cNvSpPr>
          <p:nvPr>
            <p:ph type="title"/>
          </p:nvPr>
        </p:nvSpPr>
        <p:spPr>
          <a:xfrm>
            <a:off x="1039332" y="0"/>
            <a:ext cx="10515600" cy="1325563"/>
          </a:xfrm>
        </p:spPr>
        <p:txBody>
          <a:bodyPr/>
          <a:lstStyle/>
          <a:p>
            <a:r>
              <a:rPr lang="es-ES" dirty="0">
                <a:solidFill>
                  <a:srgbClr val="FFFF00"/>
                </a:solidFill>
              </a:rPr>
              <a:t>POSICIÓN DEL CAMINO</a:t>
            </a:r>
            <a:endParaRPr lang="es-MX" dirty="0">
              <a:solidFill>
                <a:srgbClr val="FFFF00"/>
              </a:solidFill>
            </a:endParaRPr>
          </a:p>
        </p:txBody>
      </p:sp>
      <p:sp>
        <p:nvSpPr>
          <p:cNvPr id="3" name="Marcador de contenido 2">
            <a:extLst>
              <a:ext uri="{FF2B5EF4-FFF2-40B4-BE49-F238E27FC236}">
                <a16:creationId xmlns:a16="http://schemas.microsoft.com/office/drawing/2014/main" id="{FB6AE4DA-D921-4BB3-E338-4EC5E31B437A}"/>
              </a:ext>
            </a:extLst>
          </p:cNvPr>
          <p:cNvSpPr>
            <a:spLocks noGrp="1"/>
          </p:cNvSpPr>
          <p:nvPr>
            <p:ph idx="1"/>
          </p:nvPr>
        </p:nvSpPr>
        <p:spPr>
          <a:xfrm>
            <a:off x="1039332" y="1435397"/>
            <a:ext cx="9982895" cy="4438181"/>
          </a:xfrm>
        </p:spPr>
        <p:txBody>
          <a:bodyPr>
            <a:normAutofit fontScale="92500"/>
          </a:bodyPr>
          <a:lstStyle/>
          <a:p>
            <a:pPr marL="0" indent="0">
              <a:buNone/>
            </a:pPr>
            <a:r>
              <a:rPr lang="es-ES" sz="4400" dirty="0">
                <a:solidFill>
                  <a:srgbClr val="FFFF00"/>
                </a:solidFill>
              </a:rPr>
              <a:t>El número de camino señala el sendero que  otorgará satisfacción y realización personal. Implica el cuerpo y cualidades que necesitas desarrollar para cumplir tu misión de vida. </a:t>
            </a:r>
          </a:p>
          <a:p>
            <a:pPr marL="0" indent="0">
              <a:buNone/>
            </a:pPr>
            <a:r>
              <a:rPr lang="es-ES" sz="4400" dirty="0">
                <a:solidFill>
                  <a:srgbClr val="FFFF00"/>
                </a:solidFill>
              </a:rPr>
              <a:t>La posición de camino indica la manera como puedes servir a otros para su bienestar y así apoyarlos en su desenvolvimiento espiritual.  </a:t>
            </a:r>
            <a:endParaRPr lang="es-MX" sz="4400" dirty="0">
              <a:solidFill>
                <a:srgbClr val="FFFF00"/>
              </a:solidFill>
            </a:endParaRPr>
          </a:p>
        </p:txBody>
      </p:sp>
    </p:spTree>
    <p:extLst>
      <p:ext uri="{BB962C8B-B14F-4D97-AF65-F5344CB8AC3E}">
        <p14:creationId xmlns:p14="http://schemas.microsoft.com/office/powerpoint/2010/main" val="3945960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941DAF5-78A9-2398-0973-480A29FF87E7}"/>
              </a:ext>
            </a:extLst>
          </p:cNvPr>
          <p:cNvPicPr>
            <a:picLocks noChangeAspect="1"/>
          </p:cNvPicPr>
          <p:nvPr/>
        </p:nvPicPr>
        <p:blipFill>
          <a:blip r:embed="rId2"/>
          <a:srcRect l="5283"/>
          <a:stretch/>
        </p:blipFill>
        <p:spPr>
          <a:xfrm>
            <a:off x="303440" y="248604"/>
            <a:ext cx="6024732" cy="6360792"/>
          </a:xfrm>
          <a:prstGeom prst="rect">
            <a:avLst/>
          </a:prstGeom>
        </p:spPr>
      </p:pic>
      <p:pic>
        <p:nvPicPr>
          <p:cNvPr id="5" name="Imagen 4">
            <a:extLst>
              <a:ext uri="{FF2B5EF4-FFF2-40B4-BE49-F238E27FC236}">
                <a16:creationId xmlns:a16="http://schemas.microsoft.com/office/drawing/2014/main" id="{2524DB0D-F171-9C4E-61C5-A0B563527BAF}"/>
              </a:ext>
            </a:extLst>
          </p:cNvPr>
          <p:cNvPicPr>
            <a:picLocks noChangeAspect="1"/>
          </p:cNvPicPr>
          <p:nvPr/>
        </p:nvPicPr>
        <p:blipFill>
          <a:blip r:embed="rId3"/>
          <a:stretch>
            <a:fillRect/>
          </a:stretch>
        </p:blipFill>
        <p:spPr>
          <a:xfrm>
            <a:off x="6543855" y="3023542"/>
            <a:ext cx="5410606" cy="3585854"/>
          </a:xfrm>
          <a:prstGeom prst="rect">
            <a:avLst/>
          </a:prstGeom>
        </p:spPr>
      </p:pic>
      <p:pic>
        <p:nvPicPr>
          <p:cNvPr id="8" name="Imagen 7">
            <a:extLst>
              <a:ext uri="{FF2B5EF4-FFF2-40B4-BE49-F238E27FC236}">
                <a16:creationId xmlns:a16="http://schemas.microsoft.com/office/drawing/2014/main" id="{928E1BDF-F2A2-22D6-00CB-3F584873A211}"/>
              </a:ext>
            </a:extLst>
          </p:cNvPr>
          <p:cNvPicPr>
            <a:picLocks noChangeAspect="1"/>
          </p:cNvPicPr>
          <p:nvPr/>
        </p:nvPicPr>
        <p:blipFill>
          <a:blip r:embed="rId4"/>
          <a:srcRect t="23183"/>
          <a:stretch/>
        </p:blipFill>
        <p:spPr>
          <a:xfrm>
            <a:off x="6543855" y="248604"/>
            <a:ext cx="5417476" cy="2708780"/>
          </a:xfrm>
          <a:prstGeom prst="rect">
            <a:avLst/>
          </a:prstGeom>
        </p:spPr>
      </p:pic>
    </p:spTree>
    <p:extLst>
      <p:ext uri="{BB962C8B-B14F-4D97-AF65-F5344CB8AC3E}">
        <p14:creationId xmlns:p14="http://schemas.microsoft.com/office/powerpoint/2010/main" val="4065411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CA0B9F-E1EA-0C33-0C3C-42FFDC40F655}"/>
              </a:ext>
            </a:extLst>
          </p:cNvPr>
          <p:cNvSpPr>
            <a:spLocks noGrp="1"/>
          </p:cNvSpPr>
          <p:nvPr>
            <p:ph type="title"/>
          </p:nvPr>
        </p:nvSpPr>
        <p:spPr>
          <a:xfrm>
            <a:off x="838199" y="365126"/>
            <a:ext cx="10882745" cy="1325130"/>
          </a:xfrm>
        </p:spPr>
        <p:txBody>
          <a:bodyPr/>
          <a:lstStyle/>
          <a:p>
            <a:r>
              <a:rPr lang="es-ES" dirty="0">
                <a:solidFill>
                  <a:srgbClr val="FFFF00"/>
                </a:solidFill>
              </a:rPr>
              <a:t>CÁLCULO DE LA CARTA NATAL NUMEROLÓGICA</a:t>
            </a:r>
            <a:endParaRPr lang="es-MX" dirty="0">
              <a:solidFill>
                <a:srgbClr val="FFFF00"/>
              </a:solidFill>
            </a:endParaRPr>
          </a:p>
        </p:txBody>
      </p:sp>
      <p:sp>
        <p:nvSpPr>
          <p:cNvPr id="3" name="Marcador de contenido 2">
            <a:extLst>
              <a:ext uri="{FF2B5EF4-FFF2-40B4-BE49-F238E27FC236}">
                <a16:creationId xmlns:a16="http://schemas.microsoft.com/office/drawing/2014/main" id="{D3E7CD13-459D-807B-4AA4-2117835150C7}"/>
              </a:ext>
            </a:extLst>
          </p:cNvPr>
          <p:cNvSpPr>
            <a:spLocks noGrp="1"/>
          </p:cNvSpPr>
          <p:nvPr>
            <p:ph idx="1"/>
          </p:nvPr>
        </p:nvSpPr>
        <p:spPr>
          <a:xfrm>
            <a:off x="838199" y="1825625"/>
            <a:ext cx="10762673" cy="4298084"/>
          </a:xfrm>
        </p:spPr>
        <p:txBody>
          <a:bodyPr>
            <a:normAutofit/>
          </a:bodyPr>
          <a:lstStyle/>
          <a:p>
            <a:pPr marL="0" indent="0">
              <a:buNone/>
            </a:pPr>
            <a:r>
              <a:rPr lang="es-ES" sz="4400" dirty="0">
                <a:solidFill>
                  <a:srgbClr val="FFFF00"/>
                </a:solidFill>
              </a:rPr>
              <a:t>Para elaborar la carta natal numerológica personal se hace desde la fecha de nacimiento (día, mes y año) de cada individuo.</a:t>
            </a:r>
          </a:p>
          <a:p>
            <a:pPr marL="0" indent="0">
              <a:buNone/>
            </a:pPr>
            <a:r>
              <a:rPr lang="es-ES" sz="4400" dirty="0">
                <a:solidFill>
                  <a:srgbClr val="FFFF00"/>
                </a:solidFill>
              </a:rPr>
              <a:t>En base a estos datos obtendremos los cinco números correspondientes a las cinco posiciones de la ficha numerológica. </a:t>
            </a:r>
            <a:endParaRPr lang="es-MX" sz="4400" dirty="0">
              <a:solidFill>
                <a:srgbClr val="FFFF00"/>
              </a:solidFill>
            </a:endParaRPr>
          </a:p>
        </p:txBody>
      </p:sp>
    </p:spTree>
    <p:extLst>
      <p:ext uri="{BB962C8B-B14F-4D97-AF65-F5344CB8AC3E}">
        <p14:creationId xmlns:p14="http://schemas.microsoft.com/office/powerpoint/2010/main" val="3712107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39DF12-AEEA-8D8C-DBBB-AB5E682E3144}"/>
              </a:ext>
            </a:extLst>
          </p:cNvPr>
          <p:cNvSpPr>
            <a:spLocks noGrp="1"/>
          </p:cNvSpPr>
          <p:nvPr>
            <p:ph type="title"/>
          </p:nvPr>
        </p:nvSpPr>
        <p:spPr/>
        <p:txBody>
          <a:bodyPr/>
          <a:lstStyle/>
          <a:p>
            <a:r>
              <a:rPr lang="es-ES" dirty="0">
                <a:solidFill>
                  <a:srgbClr val="FFFF00"/>
                </a:solidFill>
              </a:rPr>
              <a:t>NÚMERO DE ALMA</a:t>
            </a:r>
            <a:endParaRPr lang="es-MX" dirty="0">
              <a:solidFill>
                <a:srgbClr val="FFFF00"/>
              </a:solidFill>
            </a:endParaRPr>
          </a:p>
        </p:txBody>
      </p:sp>
      <p:sp>
        <p:nvSpPr>
          <p:cNvPr id="3" name="Marcador de contenido 2">
            <a:extLst>
              <a:ext uri="{FF2B5EF4-FFF2-40B4-BE49-F238E27FC236}">
                <a16:creationId xmlns:a16="http://schemas.microsoft.com/office/drawing/2014/main" id="{9BA91972-C719-6487-3B5B-BAD422CA0BF0}"/>
              </a:ext>
            </a:extLst>
          </p:cNvPr>
          <p:cNvSpPr>
            <a:spLocks noGrp="1"/>
          </p:cNvSpPr>
          <p:nvPr>
            <p:ph idx="1"/>
          </p:nvPr>
        </p:nvSpPr>
        <p:spPr/>
        <p:txBody>
          <a:bodyPr>
            <a:normAutofit/>
          </a:bodyPr>
          <a:lstStyle/>
          <a:p>
            <a:pPr marL="0" indent="0">
              <a:buNone/>
            </a:pPr>
            <a:r>
              <a:rPr lang="es-ES" sz="4400" dirty="0">
                <a:solidFill>
                  <a:srgbClr val="FFFF00"/>
                </a:solidFill>
              </a:rPr>
              <a:t>El </a:t>
            </a:r>
            <a:r>
              <a:rPr lang="es-ES" sz="4400" b="1" dirty="0">
                <a:solidFill>
                  <a:srgbClr val="FFFF00"/>
                </a:solidFill>
              </a:rPr>
              <a:t>número de alma </a:t>
            </a:r>
            <a:r>
              <a:rPr lang="es-ES" sz="4400" dirty="0">
                <a:solidFill>
                  <a:srgbClr val="FFFF00"/>
                </a:solidFill>
              </a:rPr>
              <a:t>corresponde al guarismo del </a:t>
            </a:r>
            <a:r>
              <a:rPr lang="es-ES" sz="4400" b="1" dirty="0">
                <a:solidFill>
                  <a:srgbClr val="FFFF00"/>
                </a:solidFill>
              </a:rPr>
              <a:t>día de nacimiento</a:t>
            </a:r>
            <a:r>
              <a:rPr lang="es-ES" sz="4400" dirty="0">
                <a:solidFill>
                  <a:srgbClr val="FFFF00"/>
                </a:solidFill>
              </a:rPr>
              <a:t>.</a:t>
            </a:r>
          </a:p>
          <a:p>
            <a:pPr marL="0" indent="0">
              <a:buNone/>
            </a:pPr>
            <a:r>
              <a:rPr lang="es-ES" sz="4400" dirty="0">
                <a:solidFill>
                  <a:srgbClr val="FFFF00"/>
                </a:solidFill>
              </a:rPr>
              <a:t>Ejemplo: 26/09/1957.</a:t>
            </a:r>
          </a:p>
          <a:p>
            <a:pPr marL="0" indent="0">
              <a:buNone/>
            </a:pPr>
            <a:r>
              <a:rPr lang="es-ES" sz="4400" dirty="0">
                <a:solidFill>
                  <a:srgbClr val="FFFF00"/>
                </a:solidFill>
              </a:rPr>
              <a:t>En este caso del día 26 se suman 2 + 6 = 8. por lo tanto el </a:t>
            </a:r>
            <a:r>
              <a:rPr lang="es-ES" sz="4400" b="1" dirty="0">
                <a:solidFill>
                  <a:srgbClr val="FFFF00"/>
                </a:solidFill>
              </a:rPr>
              <a:t>número de alma</a:t>
            </a:r>
            <a:r>
              <a:rPr lang="es-ES" sz="4400" dirty="0">
                <a:solidFill>
                  <a:srgbClr val="FFFF00"/>
                </a:solidFill>
              </a:rPr>
              <a:t> es el </a:t>
            </a:r>
            <a:r>
              <a:rPr lang="es-ES" sz="4400" b="1" dirty="0">
                <a:solidFill>
                  <a:srgbClr val="FFFF00"/>
                </a:solidFill>
              </a:rPr>
              <a:t>8</a:t>
            </a:r>
            <a:r>
              <a:rPr lang="es-ES" sz="4400" dirty="0">
                <a:solidFill>
                  <a:srgbClr val="FFFF00"/>
                </a:solidFill>
              </a:rPr>
              <a:t> representando al </a:t>
            </a:r>
            <a:r>
              <a:rPr lang="es-ES" sz="4400" b="1" dirty="0">
                <a:solidFill>
                  <a:srgbClr val="FFFF00"/>
                </a:solidFill>
              </a:rPr>
              <a:t>Cuerpo </a:t>
            </a:r>
            <a:r>
              <a:rPr lang="es-ES" sz="4400" b="1" dirty="0" err="1">
                <a:solidFill>
                  <a:srgbClr val="FFFF00"/>
                </a:solidFill>
              </a:rPr>
              <a:t>pránico</a:t>
            </a:r>
            <a:r>
              <a:rPr lang="es-ES" sz="4400" dirty="0">
                <a:solidFill>
                  <a:srgbClr val="FFFF00"/>
                </a:solidFill>
              </a:rPr>
              <a:t>.</a:t>
            </a:r>
            <a:endParaRPr lang="es-MX" sz="4400" dirty="0">
              <a:solidFill>
                <a:srgbClr val="FFFF00"/>
              </a:solidFill>
            </a:endParaRPr>
          </a:p>
        </p:txBody>
      </p:sp>
    </p:spTree>
    <p:extLst>
      <p:ext uri="{BB962C8B-B14F-4D97-AF65-F5344CB8AC3E}">
        <p14:creationId xmlns:p14="http://schemas.microsoft.com/office/powerpoint/2010/main" val="116294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09F62E-7FA1-42F6-AA28-A7D9B59FB315}"/>
              </a:ext>
            </a:extLst>
          </p:cNvPr>
          <p:cNvSpPr>
            <a:spLocks noGrp="1"/>
          </p:cNvSpPr>
          <p:nvPr>
            <p:ph type="title"/>
          </p:nvPr>
        </p:nvSpPr>
        <p:spPr>
          <a:xfrm>
            <a:off x="838199" y="71509"/>
            <a:ext cx="10515600" cy="1325563"/>
          </a:xfrm>
        </p:spPr>
        <p:txBody>
          <a:bodyPr/>
          <a:lstStyle/>
          <a:p>
            <a:r>
              <a:rPr lang="es-ES" dirty="0">
                <a:solidFill>
                  <a:srgbClr val="FFFF00"/>
                </a:solidFill>
              </a:rPr>
              <a:t>NÚMERO DE KARMA</a:t>
            </a:r>
            <a:endParaRPr lang="es-MX" dirty="0">
              <a:solidFill>
                <a:srgbClr val="FFFF00"/>
              </a:solidFill>
            </a:endParaRPr>
          </a:p>
        </p:txBody>
      </p:sp>
      <p:sp>
        <p:nvSpPr>
          <p:cNvPr id="3" name="Marcador de contenido 2">
            <a:extLst>
              <a:ext uri="{FF2B5EF4-FFF2-40B4-BE49-F238E27FC236}">
                <a16:creationId xmlns:a16="http://schemas.microsoft.com/office/drawing/2014/main" id="{7EB10D99-6DEC-2F29-4960-C9D9F46C61E0}"/>
              </a:ext>
            </a:extLst>
          </p:cNvPr>
          <p:cNvSpPr>
            <a:spLocks noGrp="1"/>
          </p:cNvSpPr>
          <p:nvPr>
            <p:ph idx="1"/>
          </p:nvPr>
        </p:nvSpPr>
        <p:spPr>
          <a:xfrm>
            <a:off x="846437" y="1474643"/>
            <a:ext cx="10624127" cy="4298084"/>
          </a:xfrm>
        </p:spPr>
        <p:txBody>
          <a:bodyPr>
            <a:normAutofit lnSpcReduction="10000"/>
          </a:bodyPr>
          <a:lstStyle/>
          <a:p>
            <a:pPr marL="0" indent="0">
              <a:buNone/>
            </a:pPr>
            <a:r>
              <a:rPr lang="es-ES" sz="4400" dirty="0">
                <a:solidFill>
                  <a:srgbClr val="FFFF00"/>
                </a:solidFill>
              </a:rPr>
              <a:t>El </a:t>
            </a:r>
            <a:r>
              <a:rPr lang="es-ES" sz="4400" b="1" dirty="0">
                <a:solidFill>
                  <a:srgbClr val="FFFF00"/>
                </a:solidFill>
              </a:rPr>
              <a:t>número de karma </a:t>
            </a:r>
            <a:r>
              <a:rPr lang="es-ES" sz="4400" dirty="0">
                <a:solidFill>
                  <a:srgbClr val="FFFF00"/>
                </a:solidFill>
              </a:rPr>
              <a:t>es el </a:t>
            </a:r>
            <a:r>
              <a:rPr lang="es-ES" sz="4400" b="1" dirty="0">
                <a:solidFill>
                  <a:srgbClr val="FFFF00"/>
                </a:solidFill>
              </a:rPr>
              <a:t>mes</a:t>
            </a:r>
            <a:r>
              <a:rPr lang="es-ES" sz="4400" dirty="0">
                <a:solidFill>
                  <a:srgbClr val="FFFF00"/>
                </a:solidFill>
              </a:rPr>
              <a:t> de nacimiento. Así pues en nuestro ejemplo tenemos que: </a:t>
            </a:r>
          </a:p>
          <a:p>
            <a:pPr marL="0" indent="0">
              <a:buNone/>
            </a:pPr>
            <a:r>
              <a:rPr lang="es-ES" sz="4400" b="1" dirty="0">
                <a:solidFill>
                  <a:srgbClr val="FFFF00"/>
                </a:solidFill>
              </a:rPr>
              <a:t>Septiembre</a:t>
            </a:r>
            <a:r>
              <a:rPr lang="es-ES" sz="4400" dirty="0">
                <a:solidFill>
                  <a:srgbClr val="FFFF00"/>
                </a:solidFill>
              </a:rPr>
              <a:t> es el </a:t>
            </a:r>
            <a:r>
              <a:rPr lang="es-ES" sz="4400" b="1" dirty="0">
                <a:solidFill>
                  <a:srgbClr val="FFFF00"/>
                </a:solidFill>
              </a:rPr>
              <a:t>noveno</a:t>
            </a:r>
            <a:r>
              <a:rPr lang="es-ES" sz="4400" dirty="0">
                <a:solidFill>
                  <a:srgbClr val="FFFF00"/>
                </a:solidFill>
              </a:rPr>
              <a:t> mes, por lo tanto… el </a:t>
            </a:r>
            <a:r>
              <a:rPr lang="es-ES" sz="4400" b="1" dirty="0">
                <a:solidFill>
                  <a:srgbClr val="FFFF00"/>
                </a:solidFill>
              </a:rPr>
              <a:t>número de karma </a:t>
            </a:r>
            <a:r>
              <a:rPr lang="es-ES" sz="4400" dirty="0">
                <a:solidFill>
                  <a:srgbClr val="FFFF00"/>
                </a:solidFill>
              </a:rPr>
              <a:t>sería el </a:t>
            </a:r>
            <a:r>
              <a:rPr lang="es-ES" sz="4400" b="1" dirty="0">
                <a:solidFill>
                  <a:srgbClr val="FFFF00"/>
                </a:solidFill>
              </a:rPr>
              <a:t>9. </a:t>
            </a:r>
          </a:p>
          <a:p>
            <a:pPr marL="0" indent="0">
              <a:buNone/>
            </a:pPr>
            <a:r>
              <a:rPr lang="es-ES" sz="4400" dirty="0">
                <a:solidFill>
                  <a:srgbClr val="FFFF00"/>
                </a:solidFill>
              </a:rPr>
              <a:t>Corresponde pues al </a:t>
            </a:r>
            <a:r>
              <a:rPr lang="es-ES" sz="4400" b="1" dirty="0">
                <a:solidFill>
                  <a:srgbClr val="FFFF00"/>
                </a:solidFill>
              </a:rPr>
              <a:t>Cuerpo sutil</a:t>
            </a:r>
            <a:r>
              <a:rPr lang="es-ES" sz="4400" dirty="0">
                <a:solidFill>
                  <a:srgbClr val="FFFF00"/>
                </a:solidFill>
              </a:rPr>
              <a:t>.</a:t>
            </a:r>
            <a:r>
              <a:rPr lang="es-ES" sz="4400" b="1" dirty="0">
                <a:solidFill>
                  <a:srgbClr val="FFFF00"/>
                </a:solidFill>
              </a:rPr>
              <a:t> </a:t>
            </a:r>
            <a:endParaRPr lang="es-ES" sz="4400" dirty="0">
              <a:solidFill>
                <a:srgbClr val="FFFF00"/>
              </a:solidFill>
            </a:endParaRPr>
          </a:p>
          <a:p>
            <a:pPr marL="0" indent="0">
              <a:buNone/>
            </a:pPr>
            <a:r>
              <a:rPr lang="es-ES" sz="4400" dirty="0">
                <a:solidFill>
                  <a:srgbClr val="FFFF00"/>
                </a:solidFill>
              </a:rPr>
              <a:t>Nota: en caso de </a:t>
            </a:r>
            <a:r>
              <a:rPr lang="es-ES" sz="4400" b="1" dirty="0">
                <a:solidFill>
                  <a:srgbClr val="FFFF00"/>
                </a:solidFill>
              </a:rPr>
              <a:t>octubre</a:t>
            </a:r>
            <a:r>
              <a:rPr lang="es-ES" sz="4400" dirty="0">
                <a:solidFill>
                  <a:srgbClr val="FFFF00"/>
                </a:solidFill>
              </a:rPr>
              <a:t> el </a:t>
            </a:r>
            <a:r>
              <a:rPr lang="es-ES" sz="4400" b="1" dirty="0">
                <a:solidFill>
                  <a:srgbClr val="FFFF00"/>
                </a:solidFill>
              </a:rPr>
              <a:t>karma</a:t>
            </a:r>
            <a:r>
              <a:rPr lang="es-ES" sz="4400" dirty="0">
                <a:solidFill>
                  <a:srgbClr val="FFFF00"/>
                </a:solidFill>
              </a:rPr>
              <a:t> es </a:t>
            </a:r>
            <a:r>
              <a:rPr lang="es-ES" sz="4400" b="1" dirty="0">
                <a:solidFill>
                  <a:srgbClr val="FFFF00"/>
                </a:solidFill>
              </a:rPr>
              <a:t>10</a:t>
            </a:r>
            <a:r>
              <a:rPr lang="es-ES" sz="4400" dirty="0">
                <a:solidFill>
                  <a:srgbClr val="FFFF00"/>
                </a:solidFill>
              </a:rPr>
              <a:t> (no se simplifica). </a:t>
            </a:r>
            <a:r>
              <a:rPr lang="es-ES" sz="4400" b="1" dirty="0">
                <a:solidFill>
                  <a:srgbClr val="FFFF00"/>
                </a:solidFill>
              </a:rPr>
              <a:t>Igualmente</a:t>
            </a:r>
            <a:r>
              <a:rPr lang="es-ES" sz="4400" dirty="0">
                <a:solidFill>
                  <a:srgbClr val="FFFF00"/>
                </a:solidFill>
              </a:rPr>
              <a:t> para el número </a:t>
            </a:r>
            <a:r>
              <a:rPr lang="es-ES" sz="4400" b="1" dirty="0">
                <a:solidFill>
                  <a:srgbClr val="FFFF00"/>
                </a:solidFill>
              </a:rPr>
              <a:t>11</a:t>
            </a:r>
            <a:r>
              <a:rPr lang="es-ES" sz="4400" dirty="0">
                <a:solidFill>
                  <a:srgbClr val="FFFF00"/>
                </a:solidFill>
              </a:rPr>
              <a:t>. </a:t>
            </a:r>
          </a:p>
          <a:p>
            <a:pPr marL="0" indent="0">
              <a:buNone/>
            </a:pPr>
            <a:endParaRPr lang="es-MX" sz="4400" dirty="0">
              <a:solidFill>
                <a:srgbClr val="FFFF00"/>
              </a:solidFill>
            </a:endParaRPr>
          </a:p>
        </p:txBody>
      </p:sp>
    </p:spTree>
    <p:extLst>
      <p:ext uri="{BB962C8B-B14F-4D97-AF65-F5344CB8AC3E}">
        <p14:creationId xmlns:p14="http://schemas.microsoft.com/office/powerpoint/2010/main" val="652439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D140A6-1F80-C3C4-AF6B-F3757AD2693C}"/>
              </a:ext>
            </a:extLst>
          </p:cNvPr>
          <p:cNvSpPr>
            <a:spLocks noGrp="1"/>
          </p:cNvSpPr>
          <p:nvPr>
            <p:ph type="title"/>
          </p:nvPr>
        </p:nvSpPr>
        <p:spPr/>
        <p:txBody>
          <a:bodyPr/>
          <a:lstStyle/>
          <a:p>
            <a:r>
              <a:rPr lang="es-ES" dirty="0">
                <a:solidFill>
                  <a:srgbClr val="FFFF00"/>
                </a:solidFill>
              </a:rPr>
              <a:t>NÚMERO DE TALENTO</a:t>
            </a:r>
            <a:endParaRPr lang="es-MX" dirty="0">
              <a:solidFill>
                <a:srgbClr val="FFFF00"/>
              </a:solidFill>
            </a:endParaRPr>
          </a:p>
        </p:txBody>
      </p:sp>
      <p:sp>
        <p:nvSpPr>
          <p:cNvPr id="3" name="Marcador de contenido 2">
            <a:extLst>
              <a:ext uri="{FF2B5EF4-FFF2-40B4-BE49-F238E27FC236}">
                <a16:creationId xmlns:a16="http://schemas.microsoft.com/office/drawing/2014/main" id="{762013AD-732E-B103-FC61-5ADB640E5793}"/>
              </a:ext>
            </a:extLst>
          </p:cNvPr>
          <p:cNvSpPr>
            <a:spLocks noGrp="1"/>
          </p:cNvSpPr>
          <p:nvPr>
            <p:ph idx="1"/>
          </p:nvPr>
        </p:nvSpPr>
        <p:spPr>
          <a:xfrm>
            <a:off x="838199" y="1825625"/>
            <a:ext cx="10716491" cy="4335030"/>
          </a:xfrm>
        </p:spPr>
        <p:txBody>
          <a:bodyPr>
            <a:normAutofit/>
          </a:bodyPr>
          <a:lstStyle/>
          <a:p>
            <a:pPr marL="0" indent="0">
              <a:buNone/>
            </a:pPr>
            <a:r>
              <a:rPr lang="es-ES" sz="4400" dirty="0">
                <a:solidFill>
                  <a:srgbClr val="FFFF00"/>
                </a:solidFill>
              </a:rPr>
              <a:t>Este surge de sumar los dos dígitos finales del </a:t>
            </a:r>
            <a:r>
              <a:rPr lang="es-ES" sz="4400" b="1" dirty="0">
                <a:solidFill>
                  <a:srgbClr val="FFFF00"/>
                </a:solidFill>
              </a:rPr>
              <a:t>año de nacimiento</a:t>
            </a:r>
            <a:r>
              <a:rPr lang="es-ES" sz="4400" dirty="0">
                <a:solidFill>
                  <a:srgbClr val="FFFF00"/>
                </a:solidFill>
              </a:rPr>
              <a:t>.</a:t>
            </a:r>
          </a:p>
          <a:p>
            <a:pPr marL="0" indent="0">
              <a:buNone/>
            </a:pPr>
            <a:r>
              <a:rPr lang="es-ES" sz="4400" dirty="0">
                <a:solidFill>
                  <a:srgbClr val="FFFF00"/>
                </a:solidFill>
              </a:rPr>
              <a:t>Entonces en el año </a:t>
            </a:r>
            <a:r>
              <a:rPr lang="es-ES" sz="4400" b="1" dirty="0">
                <a:solidFill>
                  <a:srgbClr val="FFFF00"/>
                </a:solidFill>
              </a:rPr>
              <a:t>1957</a:t>
            </a:r>
            <a:r>
              <a:rPr lang="es-ES" sz="4400" dirty="0">
                <a:solidFill>
                  <a:srgbClr val="FFFF00"/>
                </a:solidFill>
              </a:rPr>
              <a:t> se suman </a:t>
            </a:r>
            <a:r>
              <a:rPr lang="es-ES" sz="4400" b="1" dirty="0">
                <a:solidFill>
                  <a:srgbClr val="FFFF00"/>
                </a:solidFill>
              </a:rPr>
              <a:t>5</a:t>
            </a:r>
            <a:r>
              <a:rPr lang="es-ES" sz="4400" dirty="0">
                <a:solidFill>
                  <a:srgbClr val="FFFF00"/>
                </a:solidFill>
              </a:rPr>
              <a:t> y </a:t>
            </a:r>
            <a:r>
              <a:rPr lang="es-ES" sz="4400" b="1" dirty="0">
                <a:solidFill>
                  <a:srgbClr val="FFFF00"/>
                </a:solidFill>
              </a:rPr>
              <a:t>7</a:t>
            </a:r>
            <a:r>
              <a:rPr lang="es-ES" sz="4400" dirty="0">
                <a:solidFill>
                  <a:srgbClr val="FFFF00"/>
                </a:solidFill>
              </a:rPr>
              <a:t>:</a:t>
            </a:r>
          </a:p>
          <a:p>
            <a:pPr marL="0" indent="0">
              <a:buNone/>
            </a:pPr>
            <a:r>
              <a:rPr lang="es-ES" sz="4400" dirty="0">
                <a:solidFill>
                  <a:srgbClr val="FFFF00"/>
                </a:solidFill>
              </a:rPr>
              <a:t>5 + 7 = 12 … 1 + 2 = 3 </a:t>
            </a:r>
          </a:p>
          <a:p>
            <a:pPr marL="0" indent="0">
              <a:buNone/>
            </a:pPr>
            <a:r>
              <a:rPr lang="es-ES" sz="4400" dirty="0">
                <a:solidFill>
                  <a:srgbClr val="FFFF00"/>
                </a:solidFill>
              </a:rPr>
              <a:t>Por lo tanto el </a:t>
            </a:r>
            <a:r>
              <a:rPr lang="es-ES" sz="4400" b="1" dirty="0">
                <a:solidFill>
                  <a:srgbClr val="FFFF00"/>
                </a:solidFill>
              </a:rPr>
              <a:t>número de talento </a:t>
            </a:r>
            <a:r>
              <a:rPr lang="es-ES" sz="4400" dirty="0">
                <a:solidFill>
                  <a:srgbClr val="FFFF00"/>
                </a:solidFill>
              </a:rPr>
              <a:t>es el </a:t>
            </a:r>
            <a:r>
              <a:rPr lang="es-ES" sz="4400" b="1" dirty="0">
                <a:solidFill>
                  <a:srgbClr val="FFFF00"/>
                </a:solidFill>
              </a:rPr>
              <a:t>3</a:t>
            </a:r>
            <a:r>
              <a:rPr lang="es-ES" sz="4400" dirty="0">
                <a:solidFill>
                  <a:srgbClr val="FFFF00"/>
                </a:solidFill>
              </a:rPr>
              <a:t> que corresponde a la </a:t>
            </a:r>
            <a:r>
              <a:rPr lang="es-ES" sz="4400" b="1" dirty="0">
                <a:solidFill>
                  <a:srgbClr val="FFFF00"/>
                </a:solidFill>
              </a:rPr>
              <a:t>Mente positiva.</a:t>
            </a:r>
            <a:endParaRPr lang="es-MX" sz="4400" b="1" dirty="0">
              <a:solidFill>
                <a:srgbClr val="FFFF00"/>
              </a:solidFill>
            </a:endParaRPr>
          </a:p>
        </p:txBody>
      </p:sp>
    </p:spTree>
    <p:extLst>
      <p:ext uri="{BB962C8B-B14F-4D97-AF65-F5344CB8AC3E}">
        <p14:creationId xmlns:p14="http://schemas.microsoft.com/office/powerpoint/2010/main" val="2472976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E5639E-0E78-C9CD-788A-D947B008FF4B}"/>
              </a:ext>
            </a:extLst>
          </p:cNvPr>
          <p:cNvSpPr>
            <a:spLocks noGrp="1"/>
          </p:cNvSpPr>
          <p:nvPr>
            <p:ph type="title"/>
          </p:nvPr>
        </p:nvSpPr>
        <p:spPr/>
        <p:txBody>
          <a:bodyPr/>
          <a:lstStyle/>
          <a:p>
            <a:r>
              <a:rPr lang="es-ES" dirty="0">
                <a:solidFill>
                  <a:srgbClr val="FFFF00"/>
                </a:solidFill>
              </a:rPr>
              <a:t>NÚMERO DE DESTINO</a:t>
            </a:r>
            <a:endParaRPr lang="es-MX" dirty="0">
              <a:solidFill>
                <a:srgbClr val="FFFF00"/>
              </a:solidFill>
            </a:endParaRPr>
          </a:p>
        </p:txBody>
      </p:sp>
      <p:sp>
        <p:nvSpPr>
          <p:cNvPr id="3" name="Marcador de contenido 2">
            <a:extLst>
              <a:ext uri="{FF2B5EF4-FFF2-40B4-BE49-F238E27FC236}">
                <a16:creationId xmlns:a16="http://schemas.microsoft.com/office/drawing/2014/main" id="{96258296-8C1B-E143-F0EE-05F173214E6B}"/>
              </a:ext>
            </a:extLst>
          </p:cNvPr>
          <p:cNvSpPr>
            <a:spLocks noGrp="1"/>
          </p:cNvSpPr>
          <p:nvPr>
            <p:ph idx="1"/>
          </p:nvPr>
        </p:nvSpPr>
        <p:spPr>
          <a:xfrm>
            <a:off x="838199" y="1825624"/>
            <a:ext cx="10762673" cy="4418157"/>
          </a:xfrm>
        </p:spPr>
        <p:txBody>
          <a:bodyPr>
            <a:normAutofit/>
          </a:bodyPr>
          <a:lstStyle/>
          <a:p>
            <a:pPr marL="0" indent="0">
              <a:buNone/>
            </a:pPr>
            <a:r>
              <a:rPr lang="es-ES" sz="4400" dirty="0">
                <a:solidFill>
                  <a:srgbClr val="FFFF00"/>
                </a:solidFill>
              </a:rPr>
              <a:t>El </a:t>
            </a:r>
            <a:r>
              <a:rPr lang="es-ES" sz="4400" b="1" dirty="0">
                <a:solidFill>
                  <a:srgbClr val="FFFF00"/>
                </a:solidFill>
              </a:rPr>
              <a:t>número destino </a:t>
            </a:r>
            <a:r>
              <a:rPr lang="es-ES" sz="4400" dirty="0">
                <a:solidFill>
                  <a:srgbClr val="FFFF00"/>
                </a:solidFill>
              </a:rPr>
              <a:t>es el resultado de sumar los </a:t>
            </a:r>
            <a:r>
              <a:rPr lang="es-ES" sz="4400" b="1" dirty="0">
                <a:solidFill>
                  <a:srgbClr val="FFFF00"/>
                </a:solidFill>
              </a:rPr>
              <a:t>cuatro dígitos del año de nacimiento</a:t>
            </a:r>
            <a:r>
              <a:rPr lang="es-ES" sz="4400" dirty="0">
                <a:solidFill>
                  <a:srgbClr val="FFFF00"/>
                </a:solidFill>
              </a:rPr>
              <a:t>.</a:t>
            </a:r>
          </a:p>
          <a:p>
            <a:pPr marL="0" indent="0">
              <a:buNone/>
            </a:pPr>
            <a:r>
              <a:rPr lang="es-ES" sz="4400" dirty="0">
                <a:solidFill>
                  <a:srgbClr val="FFFF00"/>
                </a:solidFill>
              </a:rPr>
              <a:t>Tenemos el año </a:t>
            </a:r>
            <a:r>
              <a:rPr lang="es-ES" sz="4400" b="1" dirty="0">
                <a:solidFill>
                  <a:srgbClr val="FFFF00"/>
                </a:solidFill>
              </a:rPr>
              <a:t>1957</a:t>
            </a:r>
            <a:r>
              <a:rPr lang="es-ES" sz="4400" dirty="0">
                <a:solidFill>
                  <a:srgbClr val="FFFF00"/>
                </a:solidFill>
              </a:rPr>
              <a:t>, entonces:</a:t>
            </a:r>
          </a:p>
          <a:p>
            <a:pPr marL="0" indent="0">
              <a:buNone/>
            </a:pPr>
            <a:r>
              <a:rPr lang="es-ES" sz="4400" dirty="0">
                <a:solidFill>
                  <a:srgbClr val="FFFF00"/>
                </a:solidFill>
              </a:rPr>
              <a:t>1 + 9 + 5 + 7 = 22 … 2 + 2 = </a:t>
            </a:r>
            <a:r>
              <a:rPr lang="es-ES" sz="4400" b="1" dirty="0">
                <a:solidFill>
                  <a:srgbClr val="FFFF00"/>
                </a:solidFill>
              </a:rPr>
              <a:t>4</a:t>
            </a:r>
          </a:p>
          <a:p>
            <a:pPr marL="0" indent="0">
              <a:buNone/>
            </a:pPr>
            <a:r>
              <a:rPr lang="es-ES" sz="4400" dirty="0">
                <a:solidFill>
                  <a:srgbClr val="FFFF00"/>
                </a:solidFill>
              </a:rPr>
              <a:t>Por lo tanto el </a:t>
            </a:r>
            <a:r>
              <a:rPr lang="es-ES" sz="4400" b="1" dirty="0">
                <a:solidFill>
                  <a:srgbClr val="FFFF00"/>
                </a:solidFill>
              </a:rPr>
              <a:t>número de destino </a:t>
            </a:r>
            <a:r>
              <a:rPr lang="es-ES" sz="4400" dirty="0">
                <a:solidFill>
                  <a:srgbClr val="FFFF00"/>
                </a:solidFill>
              </a:rPr>
              <a:t>es el </a:t>
            </a:r>
            <a:r>
              <a:rPr lang="es-ES" sz="4400" b="1" dirty="0">
                <a:solidFill>
                  <a:srgbClr val="FFFF00"/>
                </a:solidFill>
              </a:rPr>
              <a:t>4</a:t>
            </a:r>
            <a:r>
              <a:rPr lang="es-ES" sz="4400" dirty="0">
                <a:solidFill>
                  <a:srgbClr val="FFFF00"/>
                </a:solidFill>
              </a:rPr>
              <a:t> que corresponde a la </a:t>
            </a:r>
            <a:r>
              <a:rPr lang="es-ES" sz="4400" b="1" dirty="0">
                <a:solidFill>
                  <a:srgbClr val="FFFF00"/>
                </a:solidFill>
              </a:rPr>
              <a:t>Mente neutral.</a:t>
            </a:r>
          </a:p>
          <a:p>
            <a:pPr marL="0" indent="0">
              <a:buNone/>
            </a:pPr>
            <a:endParaRPr lang="es-MX" sz="4400" dirty="0">
              <a:solidFill>
                <a:srgbClr val="FFFF00"/>
              </a:solidFill>
            </a:endParaRPr>
          </a:p>
        </p:txBody>
      </p:sp>
    </p:spTree>
    <p:extLst>
      <p:ext uri="{BB962C8B-B14F-4D97-AF65-F5344CB8AC3E}">
        <p14:creationId xmlns:p14="http://schemas.microsoft.com/office/powerpoint/2010/main" val="2504494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7A9DB-2BB9-581E-9B36-27C6B10F4B85}"/>
              </a:ext>
            </a:extLst>
          </p:cNvPr>
          <p:cNvSpPr>
            <a:spLocks noGrp="1"/>
          </p:cNvSpPr>
          <p:nvPr>
            <p:ph type="title"/>
          </p:nvPr>
        </p:nvSpPr>
        <p:spPr/>
        <p:txBody>
          <a:bodyPr/>
          <a:lstStyle/>
          <a:p>
            <a:r>
              <a:rPr lang="es-ES" dirty="0">
                <a:solidFill>
                  <a:srgbClr val="FFFF00"/>
                </a:solidFill>
              </a:rPr>
              <a:t>NÚMERO DE CAMINO</a:t>
            </a:r>
            <a:endParaRPr lang="es-MX" dirty="0">
              <a:solidFill>
                <a:srgbClr val="FFFF00"/>
              </a:solidFill>
            </a:endParaRPr>
          </a:p>
        </p:txBody>
      </p:sp>
      <p:sp>
        <p:nvSpPr>
          <p:cNvPr id="3" name="Marcador de contenido 2">
            <a:extLst>
              <a:ext uri="{FF2B5EF4-FFF2-40B4-BE49-F238E27FC236}">
                <a16:creationId xmlns:a16="http://schemas.microsoft.com/office/drawing/2014/main" id="{AED25DB1-9C12-CD9D-1EA4-86A806902456}"/>
              </a:ext>
            </a:extLst>
          </p:cNvPr>
          <p:cNvSpPr>
            <a:spLocks noGrp="1"/>
          </p:cNvSpPr>
          <p:nvPr>
            <p:ph idx="1"/>
          </p:nvPr>
        </p:nvSpPr>
        <p:spPr>
          <a:xfrm>
            <a:off x="838199" y="1825625"/>
            <a:ext cx="10679349" cy="4283345"/>
          </a:xfrm>
        </p:spPr>
        <p:txBody>
          <a:bodyPr>
            <a:normAutofit/>
          </a:bodyPr>
          <a:lstStyle/>
          <a:p>
            <a:pPr marL="0" indent="0">
              <a:buNone/>
            </a:pPr>
            <a:r>
              <a:rPr lang="es-ES" sz="4400" dirty="0">
                <a:solidFill>
                  <a:srgbClr val="FFFF00"/>
                </a:solidFill>
              </a:rPr>
              <a:t>Este último número resulta de sumar los números del </a:t>
            </a:r>
            <a:r>
              <a:rPr lang="es-ES" sz="4400" b="1" dirty="0">
                <a:solidFill>
                  <a:srgbClr val="FFFF00"/>
                </a:solidFill>
              </a:rPr>
              <a:t>día</a:t>
            </a:r>
            <a:r>
              <a:rPr lang="es-ES" sz="4400" dirty="0">
                <a:solidFill>
                  <a:srgbClr val="FFFF00"/>
                </a:solidFill>
              </a:rPr>
              <a:t>, del </a:t>
            </a:r>
            <a:r>
              <a:rPr lang="es-ES" sz="4400" b="1" dirty="0">
                <a:solidFill>
                  <a:srgbClr val="FFFF00"/>
                </a:solidFill>
              </a:rPr>
              <a:t>mes</a:t>
            </a:r>
            <a:r>
              <a:rPr lang="es-ES" sz="4400" dirty="0">
                <a:solidFill>
                  <a:srgbClr val="FFFF00"/>
                </a:solidFill>
              </a:rPr>
              <a:t> y del </a:t>
            </a:r>
            <a:r>
              <a:rPr lang="es-ES" sz="4400" b="1" dirty="0">
                <a:solidFill>
                  <a:srgbClr val="FFFF00"/>
                </a:solidFill>
              </a:rPr>
              <a:t>año completo</a:t>
            </a:r>
            <a:r>
              <a:rPr lang="es-ES" sz="4400" dirty="0">
                <a:solidFill>
                  <a:srgbClr val="FFFF00"/>
                </a:solidFill>
              </a:rPr>
              <a:t>. Así pues en </a:t>
            </a:r>
            <a:r>
              <a:rPr lang="es-ES" sz="4400" b="1" dirty="0">
                <a:solidFill>
                  <a:srgbClr val="FFFF00"/>
                </a:solidFill>
              </a:rPr>
              <a:t>26 – 09 – 1957 </a:t>
            </a:r>
            <a:r>
              <a:rPr lang="es-ES" sz="4400" dirty="0">
                <a:solidFill>
                  <a:srgbClr val="FFFF00"/>
                </a:solidFill>
              </a:rPr>
              <a:t>tenemos,</a:t>
            </a:r>
          </a:p>
          <a:p>
            <a:pPr marL="0" indent="0">
              <a:buNone/>
            </a:pPr>
            <a:r>
              <a:rPr lang="es-ES" sz="4400" dirty="0">
                <a:solidFill>
                  <a:srgbClr val="FFFF00"/>
                </a:solidFill>
              </a:rPr>
              <a:t>2+6+9+1+9+5+7 =39, 3 + 9 =12, donde 1+2 =</a:t>
            </a:r>
            <a:r>
              <a:rPr lang="es-ES" sz="4400" b="1" dirty="0">
                <a:solidFill>
                  <a:srgbClr val="FFFF00"/>
                </a:solidFill>
              </a:rPr>
              <a:t>3</a:t>
            </a:r>
            <a:r>
              <a:rPr lang="es-ES" sz="4400" dirty="0">
                <a:solidFill>
                  <a:srgbClr val="FFFF00"/>
                </a:solidFill>
              </a:rPr>
              <a:t>.</a:t>
            </a:r>
          </a:p>
          <a:p>
            <a:pPr marL="0" indent="0">
              <a:buNone/>
            </a:pPr>
            <a:r>
              <a:rPr lang="es-ES" sz="4400" dirty="0">
                <a:solidFill>
                  <a:srgbClr val="FFFF00"/>
                </a:solidFill>
              </a:rPr>
              <a:t>Entonces el </a:t>
            </a:r>
            <a:r>
              <a:rPr lang="es-ES" sz="4400" b="1" dirty="0">
                <a:solidFill>
                  <a:srgbClr val="FFFF00"/>
                </a:solidFill>
              </a:rPr>
              <a:t>número de camino </a:t>
            </a:r>
            <a:r>
              <a:rPr lang="es-ES" sz="4400" dirty="0">
                <a:solidFill>
                  <a:srgbClr val="FFFF00"/>
                </a:solidFill>
              </a:rPr>
              <a:t>es el </a:t>
            </a:r>
            <a:r>
              <a:rPr lang="es-ES" sz="4400" b="1" dirty="0">
                <a:solidFill>
                  <a:srgbClr val="FFFF00"/>
                </a:solidFill>
              </a:rPr>
              <a:t>3</a:t>
            </a:r>
            <a:r>
              <a:rPr lang="es-ES" sz="4400" dirty="0">
                <a:solidFill>
                  <a:srgbClr val="FFFF00"/>
                </a:solidFill>
              </a:rPr>
              <a:t>, el cual corresponde a la </a:t>
            </a:r>
            <a:r>
              <a:rPr lang="es-ES" sz="4400" b="1" dirty="0">
                <a:solidFill>
                  <a:srgbClr val="FFFF00"/>
                </a:solidFill>
              </a:rPr>
              <a:t>Mente positiva</a:t>
            </a:r>
            <a:r>
              <a:rPr lang="es-ES" sz="4400" dirty="0">
                <a:solidFill>
                  <a:srgbClr val="FFFF00"/>
                </a:solidFill>
              </a:rPr>
              <a:t>.</a:t>
            </a:r>
            <a:endParaRPr lang="es-MX" sz="4400" dirty="0">
              <a:solidFill>
                <a:srgbClr val="FFFF00"/>
              </a:solidFill>
            </a:endParaRPr>
          </a:p>
        </p:txBody>
      </p:sp>
    </p:spTree>
    <p:extLst>
      <p:ext uri="{BB962C8B-B14F-4D97-AF65-F5344CB8AC3E}">
        <p14:creationId xmlns:p14="http://schemas.microsoft.com/office/powerpoint/2010/main" val="4272977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782A6D-2B19-6376-D2F8-6ABBADE2319E}"/>
              </a:ext>
            </a:extLst>
          </p:cNvPr>
          <p:cNvSpPr>
            <a:spLocks noGrp="1"/>
          </p:cNvSpPr>
          <p:nvPr>
            <p:ph type="title"/>
          </p:nvPr>
        </p:nvSpPr>
        <p:spPr>
          <a:xfrm>
            <a:off x="1637270" y="131805"/>
            <a:ext cx="10315833" cy="1285103"/>
          </a:xfrm>
        </p:spPr>
        <p:txBody>
          <a:bodyPr/>
          <a:lstStyle/>
          <a:p>
            <a:r>
              <a:rPr lang="es-ES" dirty="0">
                <a:solidFill>
                  <a:srgbClr val="FFFF00"/>
                </a:solidFill>
              </a:rPr>
              <a:t>FICHA NUMEROLÓGICA INTEGRADA</a:t>
            </a:r>
            <a:endParaRPr lang="es-MX" dirty="0">
              <a:solidFill>
                <a:srgbClr val="FFFF00"/>
              </a:solidFill>
            </a:endParaRPr>
          </a:p>
        </p:txBody>
      </p:sp>
      <p:sp>
        <p:nvSpPr>
          <p:cNvPr id="3" name="Marcador de contenido 2">
            <a:extLst>
              <a:ext uri="{FF2B5EF4-FFF2-40B4-BE49-F238E27FC236}">
                <a16:creationId xmlns:a16="http://schemas.microsoft.com/office/drawing/2014/main" id="{7DF1D701-3D4D-7001-2C33-57D6E91A0A1B}"/>
              </a:ext>
            </a:extLst>
          </p:cNvPr>
          <p:cNvSpPr>
            <a:spLocks noGrp="1"/>
          </p:cNvSpPr>
          <p:nvPr>
            <p:ph idx="1"/>
          </p:nvPr>
        </p:nvSpPr>
        <p:spPr>
          <a:xfrm>
            <a:off x="1571367" y="1562013"/>
            <a:ext cx="10184028" cy="4904689"/>
          </a:xfrm>
        </p:spPr>
        <p:txBody>
          <a:bodyPr>
            <a:normAutofit lnSpcReduction="10000"/>
          </a:bodyPr>
          <a:lstStyle/>
          <a:p>
            <a:pPr marL="0" indent="0">
              <a:buNone/>
            </a:pPr>
            <a:r>
              <a:rPr lang="es-ES" sz="4400" dirty="0">
                <a:solidFill>
                  <a:srgbClr val="FFFF00"/>
                </a:solidFill>
              </a:rPr>
              <a:t>Al concluir tenemos la </a:t>
            </a:r>
            <a:r>
              <a:rPr lang="es-ES" sz="4400" b="1" dirty="0">
                <a:solidFill>
                  <a:srgbClr val="FFFF00"/>
                </a:solidFill>
              </a:rPr>
              <a:t>Ficha numerológica </a:t>
            </a:r>
            <a:r>
              <a:rPr lang="es-ES" sz="4400" dirty="0">
                <a:solidFill>
                  <a:srgbClr val="FFFF00"/>
                </a:solidFill>
              </a:rPr>
              <a:t>completa integrada de la siguiente manera:</a:t>
            </a:r>
          </a:p>
          <a:p>
            <a:pPr marL="0" indent="0">
              <a:buNone/>
            </a:pPr>
            <a:r>
              <a:rPr lang="es-ES" sz="4400" b="1" dirty="0">
                <a:solidFill>
                  <a:srgbClr val="FFFF00"/>
                </a:solidFill>
              </a:rPr>
              <a:t>Alma 8</a:t>
            </a:r>
          </a:p>
          <a:p>
            <a:pPr marL="0" indent="0">
              <a:buNone/>
            </a:pPr>
            <a:r>
              <a:rPr lang="es-ES" sz="4400" b="1" dirty="0">
                <a:solidFill>
                  <a:srgbClr val="FFFF00"/>
                </a:solidFill>
              </a:rPr>
              <a:t>Karma 9</a:t>
            </a:r>
          </a:p>
          <a:p>
            <a:pPr marL="0" indent="0">
              <a:buNone/>
            </a:pPr>
            <a:r>
              <a:rPr lang="es-ES" sz="4400" b="1" dirty="0">
                <a:solidFill>
                  <a:srgbClr val="FFFF00"/>
                </a:solidFill>
              </a:rPr>
              <a:t>Talento 3</a:t>
            </a:r>
          </a:p>
          <a:p>
            <a:pPr marL="0" indent="0">
              <a:buNone/>
            </a:pPr>
            <a:r>
              <a:rPr lang="es-ES" sz="4400" b="1" dirty="0">
                <a:solidFill>
                  <a:srgbClr val="FFFF00"/>
                </a:solidFill>
              </a:rPr>
              <a:t>Destino 4</a:t>
            </a:r>
          </a:p>
          <a:p>
            <a:pPr marL="0" indent="0">
              <a:buNone/>
            </a:pPr>
            <a:r>
              <a:rPr lang="es-ES" sz="4400" b="1" dirty="0">
                <a:solidFill>
                  <a:srgbClr val="FFFF00"/>
                </a:solidFill>
              </a:rPr>
              <a:t>Camino 3</a:t>
            </a:r>
            <a:endParaRPr lang="es-MX" sz="4400" b="1" dirty="0">
              <a:solidFill>
                <a:srgbClr val="FFFF00"/>
              </a:solidFill>
            </a:endParaRPr>
          </a:p>
        </p:txBody>
      </p:sp>
    </p:spTree>
    <p:extLst>
      <p:ext uri="{BB962C8B-B14F-4D97-AF65-F5344CB8AC3E}">
        <p14:creationId xmlns:p14="http://schemas.microsoft.com/office/powerpoint/2010/main" val="1003590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3725A2E-3D71-2E70-720F-70FF6BEE91A9}"/>
              </a:ext>
            </a:extLst>
          </p:cNvPr>
          <p:cNvPicPr>
            <a:picLocks noChangeAspect="1"/>
          </p:cNvPicPr>
          <p:nvPr/>
        </p:nvPicPr>
        <p:blipFill>
          <a:blip r:embed="rId2"/>
          <a:stretch>
            <a:fillRect/>
          </a:stretch>
        </p:blipFill>
        <p:spPr>
          <a:xfrm rot="5400000">
            <a:off x="2615806" y="-1110741"/>
            <a:ext cx="6827208" cy="9079481"/>
          </a:xfrm>
          <a:prstGeom prst="rect">
            <a:avLst/>
          </a:prstGeom>
        </p:spPr>
      </p:pic>
    </p:spTree>
    <p:extLst>
      <p:ext uri="{BB962C8B-B14F-4D97-AF65-F5344CB8AC3E}">
        <p14:creationId xmlns:p14="http://schemas.microsoft.com/office/powerpoint/2010/main" val="407157728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572</TotalTime>
  <Words>782</Words>
  <Application>Microsoft Office PowerPoint</Application>
  <PresentationFormat>Panorámica</PresentationFormat>
  <Paragraphs>55</Paragraphs>
  <Slides>25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25</vt:i4>
      </vt:variant>
    </vt:vector>
  </HeadingPairs>
  <TitlesOfParts>
    <vt:vector size="29" baseType="lpstr">
      <vt:lpstr>Arial</vt:lpstr>
      <vt:lpstr>Calibri</vt:lpstr>
      <vt:lpstr>Calibri Light</vt:lpstr>
      <vt:lpstr>Tema de Office</vt:lpstr>
      <vt:lpstr>Presentación de PowerPoint</vt:lpstr>
      <vt:lpstr>Presentación de PowerPoint</vt:lpstr>
      <vt:lpstr>Presentación de PowerPoint</vt:lpstr>
      <vt:lpstr>ASPECTOS FUNDAMENTALES DE LA PSIQUE</vt:lpstr>
      <vt:lpstr>Presentación de PowerPoint</vt:lpstr>
      <vt:lpstr>LA FICHA NUMEROLÓGICA</vt:lpstr>
      <vt:lpstr>Presentación de PowerPoint</vt:lpstr>
      <vt:lpstr>POSICIÓN DEL ALMA</vt:lpstr>
      <vt:lpstr>Presentación de PowerPoint</vt:lpstr>
      <vt:lpstr>POSICIÓN DEL KARMA</vt:lpstr>
      <vt:lpstr>Presentación de PowerPoint</vt:lpstr>
      <vt:lpstr>POSICIÓN DEL TALENTO</vt:lpstr>
      <vt:lpstr>Presentación de PowerPoint</vt:lpstr>
      <vt:lpstr>POSICÍÓN DEL DESTINO</vt:lpstr>
      <vt:lpstr>Presentación de PowerPoint</vt:lpstr>
      <vt:lpstr>POSICIÓN DEL CAMINO</vt:lpstr>
      <vt:lpstr>Presentación de PowerPoint</vt:lpstr>
      <vt:lpstr>CÁLCULO DE LA CARTA NATAL NUMEROLÓGICA</vt:lpstr>
      <vt:lpstr>NÚMERO DE ALMA</vt:lpstr>
      <vt:lpstr>NÚMERO DE KARMA</vt:lpstr>
      <vt:lpstr>NÚMERO DE TALENTO</vt:lpstr>
      <vt:lpstr>NÚMERO DE DESTINO</vt:lpstr>
      <vt:lpstr>NÚMERO DE CAMINO</vt:lpstr>
      <vt:lpstr>FICHA NUMEROLÓGICA INTEGRADA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Juliux</dc:creator>
  <cp:lastModifiedBy>Juliux</cp:lastModifiedBy>
  <cp:revision>12</cp:revision>
  <dcterms:created xsi:type="dcterms:W3CDTF">2024-09-23T19:18:38Z</dcterms:created>
  <dcterms:modified xsi:type="dcterms:W3CDTF">2024-09-29T01:54:00Z</dcterms:modified>
</cp:coreProperties>
</file>