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256" r:id="rId3"/>
    <p:sldId id="258" r:id="rId4"/>
    <p:sldId id="286" r:id="rId5"/>
    <p:sldId id="259" r:id="rId6"/>
    <p:sldId id="274" r:id="rId7"/>
    <p:sldId id="260" r:id="rId8"/>
    <p:sldId id="275" r:id="rId9"/>
    <p:sldId id="261" r:id="rId10"/>
    <p:sldId id="276" r:id="rId11"/>
    <p:sldId id="262" r:id="rId12"/>
    <p:sldId id="277" r:id="rId13"/>
    <p:sldId id="263" r:id="rId14"/>
    <p:sldId id="264" r:id="rId15"/>
    <p:sldId id="278" r:id="rId16"/>
    <p:sldId id="270" r:id="rId17"/>
    <p:sldId id="280" r:id="rId18"/>
    <p:sldId id="265" r:id="rId19"/>
    <p:sldId id="281" r:id="rId20"/>
    <p:sldId id="267" r:id="rId21"/>
    <p:sldId id="282" r:id="rId22"/>
    <p:sldId id="268" r:id="rId23"/>
    <p:sldId id="269" r:id="rId24"/>
    <p:sldId id="283" r:id="rId25"/>
    <p:sldId id="266" r:id="rId26"/>
    <p:sldId id="272" r:id="rId27"/>
    <p:sldId id="284" r:id="rId28"/>
    <p:sldId id="271" r:id="rId29"/>
    <p:sldId id="273" r:id="rId30"/>
    <p:sldId id="285" r:id="rId31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93" d="100"/>
          <a:sy n="93" d="100"/>
        </p:scale>
        <p:origin x="211" y="82"/>
      </p:cViewPr>
      <p:guideLst/>
    </p:cSldViewPr>
  </p:slideViewPr>
  <p:notesTextViewPr>
    <p:cViewPr>
      <p:scale>
        <a:sx n="400" d="100"/>
        <a:sy n="4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8AD26D-431D-4E33-AAF9-C49F22582331}" type="datetimeFigureOut">
              <a:rPr lang="es-MX" smtClean="0"/>
              <a:t>11/10/2024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0F5E84-B6C0-4A31-BF83-C639A8A9264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98243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0F5E84-B6C0-4A31-BF83-C639A8A92643}" type="slidenum">
              <a:rPr lang="es-MX" smtClean="0"/>
              <a:t>16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45375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EEAC4E-7054-FDF2-EAAE-1EFD800157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B317FAB-7B57-85C7-71DF-F0B87569E1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EDB84B-F909-52F8-4F28-725521FFA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2C164-49F9-4C28-9E40-19A6F665690E}" type="datetimeFigureOut">
              <a:rPr lang="es-MX" smtClean="0"/>
              <a:t>11/10/2024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4D84E0-E981-D64E-20AD-E5E293753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435D1F-4ED5-C66D-B9C3-CCF3E6624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47D51-3871-4900-9705-85701AB705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40454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862E95-C089-11CE-F7F0-63E8F66B6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2AF53C-8309-14EE-8F18-C42D17620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2B9694-5FA8-4205-C3C8-724CD8B65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2C164-49F9-4C28-9E40-19A6F665690E}" type="datetimeFigureOut">
              <a:rPr lang="es-MX" smtClean="0"/>
              <a:t>11/10/2024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E13BEC-F412-7727-CC88-77001B9A5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387D60-73A8-FF62-F544-E7B9BC1BB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47D51-3871-4900-9705-85701AB705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69749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B5E81C-FDF2-28D6-2573-63E023784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4B82206-24E8-CF0E-FC7C-570C732DD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087F48-A201-BAB5-BD82-0F9C84685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2C164-49F9-4C28-9E40-19A6F665690E}" type="datetimeFigureOut">
              <a:rPr lang="es-MX" smtClean="0"/>
              <a:t>11/10/2024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A339D6E-3301-33A9-6743-62B4623E6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207412E-6A55-4ED2-604A-99D5B8E50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47D51-3871-4900-9705-85701AB705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01882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C88A90-7466-9FF8-5B80-CC3316EC7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56A694-DF19-E30F-C878-74952D6111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BA36A9F-1DF4-240F-8A4B-6E82EAA99D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86E661C-3BC5-2F04-0719-CFDCB585C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2C164-49F9-4C28-9E40-19A6F665690E}" type="datetimeFigureOut">
              <a:rPr lang="es-MX" smtClean="0"/>
              <a:t>11/10/2024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7CC3ADE-8A58-357C-B791-7F40161A9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EB6B610-A9BD-5F6B-899C-FEC17DA70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47D51-3871-4900-9705-85701AB705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1447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5985F0-EB3B-EED8-387C-5E189E27A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3981B7D-0A63-356A-DDA4-E26F1706F3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CD45F05-E483-E8F4-D6EF-62BA35D21B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567B0A8-C36A-5084-39BD-DCA3748201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A32E3CA-D26A-3634-850C-8A70525E57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8861B2C-831F-DAD2-F0E6-344DAFBE5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2C164-49F9-4C28-9E40-19A6F665690E}" type="datetimeFigureOut">
              <a:rPr lang="es-MX" smtClean="0"/>
              <a:t>11/10/2024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85DC4AB-3F48-2426-78B6-A38D0B7AC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16BD8E0-0CAD-B4BC-2CFB-32D889269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47D51-3871-4900-9705-85701AB705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27042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22886-323F-A89D-10D5-E167819F0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960D5E4-E6CC-E33D-3FE2-F6E3AC122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2C164-49F9-4C28-9E40-19A6F665690E}" type="datetimeFigureOut">
              <a:rPr lang="es-MX" smtClean="0"/>
              <a:t>11/10/2024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290E6C5-59F4-AEDE-5CD0-C18252607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47C172B-1DEE-0269-87A2-401B40CDD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47D51-3871-4900-9705-85701AB705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0389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F28F0F5-E3AE-B000-08FF-E8E76393A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2C164-49F9-4C28-9E40-19A6F665690E}" type="datetimeFigureOut">
              <a:rPr lang="es-MX" smtClean="0"/>
              <a:t>11/10/2024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D4048B1-0689-E279-9FB0-6917CC16D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0D65300-F05E-E2CF-E2DC-EF2AF4042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47D51-3871-4900-9705-85701AB705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7585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CD775-611A-8BDB-4BB7-201CF1EDF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C57003-5B9F-5F1C-ABCD-0E6D1F837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81C6D03-8DB8-4845-73F6-82CCB9CF24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91D489-A976-A513-6996-871550F8B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2C164-49F9-4C28-9E40-19A6F665690E}" type="datetimeFigureOut">
              <a:rPr lang="es-MX" smtClean="0"/>
              <a:t>11/10/2024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05F274F-72DA-3210-7118-4207FF711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06D5DFC-D566-A4D9-F526-3600DC26B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47D51-3871-4900-9705-85701AB705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87410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6A6051-29D1-CC60-98C1-8CC2586A4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C5A5B58-AF77-66CA-62D8-C8F47D9441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C042149-120E-F8A0-8BF7-66A689A196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3B8F52B-587D-8118-AB36-ED086F587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2C164-49F9-4C28-9E40-19A6F665690E}" type="datetimeFigureOut">
              <a:rPr lang="es-MX" smtClean="0"/>
              <a:t>11/10/2024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AB6ED57-DD25-623B-01E6-7FD8082E2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396E3A5-FACF-D229-4586-03687FAF4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47D51-3871-4900-9705-85701AB705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2731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33D753-5475-229E-B80E-657DB4C0F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938CA77-3EE5-C12F-7453-D454D0A9FC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4572AB-1F80-B3C7-110E-D020D4B59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2C164-49F9-4C28-9E40-19A6F665690E}" type="datetimeFigureOut">
              <a:rPr lang="es-MX" smtClean="0"/>
              <a:t>11/10/2024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0FE95F-B8CA-9DFF-720B-A55530B7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D2983F-36B4-B963-FDD1-7AD383648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47D51-3871-4900-9705-85701AB705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7869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61896E4-1537-5F90-E7F7-417383B245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FCC3E41-7450-D8F8-6F59-84A43923DD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E02F91-2404-FB21-2BEE-29A7BB318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2C164-49F9-4C28-9E40-19A6F665690E}" type="datetimeFigureOut">
              <a:rPr lang="es-MX" smtClean="0"/>
              <a:t>11/10/2024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43CCB7-14D2-C1BF-91C9-1B3A40DBB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20D0E37-39F3-61CD-DDFD-F8ECACAB7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47D51-3871-4900-9705-85701AB705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2473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D023B63-E752-A676-FD6A-659540D89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B98DED3-1902-4F20-3F17-97D106945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E9C8D9-62AF-5A81-5D49-EB7DB3BF3D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2C164-49F9-4C28-9E40-19A6F665690E}" type="datetimeFigureOut">
              <a:rPr lang="es-MX" smtClean="0"/>
              <a:t>11/10/2024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8E9015-407C-8CEE-7390-1190420BD3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C21993-0198-C325-FFBE-A4C5264026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047D51-3871-4900-9705-85701AB705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7988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7699F84-9B15-9DDC-93B3-F10D6C763E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613" y="367613"/>
            <a:ext cx="6122773" cy="6122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21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86325E-36FE-75F5-FF9E-1204213D82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4400" dirty="0">
                <a:solidFill>
                  <a:srgbClr val="FFFF00"/>
                </a:solidFill>
              </a:rPr>
              <a:t>CURSO INTENSIVO DE NUMEROLOGÍA TÁNTRICA. MÓDULO 3 CLASE 1</a:t>
            </a:r>
            <a:endParaRPr lang="es-MX" sz="4400" dirty="0">
              <a:solidFill>
                <a:srgbClr val="FFFF00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E0F0887-8BD7-3D93-F5D9-82D7F65B7B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sz="4400" dirty="0">
                <a:solidFill>
                  <a:srgbClr val="FFFF00"/>
                </a:solidFill>
              </a:rPr>
              <a:t>Profesor </a:t>
            </a:r>
            <a:r>
              <a:rPr lang="es-ES" sz="4400" dirty="0" err="1">
                <a:solidFill>
                  <a:srgbClr val="FFFF00"/>
                </a:solidFill>
              </a:rPr>
              <a:t>Gurudarshan</a:t>
            </a:r>
            <a:r>
              <a:rPr lang="es-ES" sz="4400" dirty="0">
                <a:solidFill>
                  <a:srgbClr val="FFFF00"/>
                </a:solidFill>
              </a:rPr>
              <a:t> Singh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010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3F0F62-FB44-4C9B-A921-0736FFB08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006" y="0"/>
            <a:ext cx="10515600" cy="1325563"/>
          </a:xfrm>
        </p:spPr>
        <p:txBody>
          <a:bodyPr/>
          <a:lstStyle/>
          <a:p>
            <a:r>
              <a:rPr lang="es-ES" dirty="0">
                <a:solidFill>
                  <a:srgbClr val="FFFF00"/>
                </a:solidFill>
              </a:rPr>
              <a:t>INTERPRETACIÓN DE CARTA NUMEROLÓGICA</a:t>
            </a:r>
            <a:endParaRPr lang="es-MX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A5F0EE-DB4A-4EFF-2554-473EF27C5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4006" y="1325563"/>
            <a:ext cx="10439400" cy="503590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Según cuál posición ocupen los números en la ficha natal refieren a distintos niveles de poder o manifestación en la psique de la persona:</a:t>
            </a:r>
          </a:p>
          <a:p>
            <a:pPr marL="0" indent="0">
              <a:buNone/>
            </a:pPr>
            <a:r>
              <a:rPr lang="es-ES" sz="4400" dirty="0">
                <a:solidFill>
                  <a:srgbClr val="FFFF00"/>
                </a:solidFill>
              </a:rPr>
              <a:t>Posición de Alma; </a:t>
            </a:r>
            <a:r>
              <a:rPr lang="es-ES" sz="4400" b="1" dirty="0">
                <a:solidFill>
                  <a:srgbClr val="FFFF00"/>
                </a:solidFill>
              </a:rPr>
              <a:t>Debilidad</a:t>
            </a:r>
            <a:r>
              <a:rPr lang="es-ES" sz="4400" dirty="0">
                <a:solidFill>
                  <a:srgbClr val="FFFF00"/>
                </a:solidFill>
              </a:rPr>
              <a:t> en su fuero interno. Posición de Karma; </a:t>
            </a:r>
            <a:r>
              <a:rPr lang="es-ES" sz="4400" b="1" dirty="0">
                <a:solidFill>
                  <a:srgbClr val="FFFF00"/>
                </a:solidFill>
              </a:rPr>
              <a:t>Deficiencia</a:t>
            </a:r>
            <a:r>
              <a:rPr lang="es-ES" sz="4400" dirty="0">
                <a:solidFill>
                  <a:srgbClr val="FFFF00"/>
                </a:solidFill>
              </a:rPr>
              <a:t> en lo externo. Posición de Talento; </a:t>
            </a:r>
            <a:r>
              <a:rPr lang="es-ES" sz="4400" b="1" dirty="0">
                <a:solidFill>
                  <a:srgbClr val="FFFF00"/>
                </a:solidFill>
              </a:rPr>
              <a:t>Habilidad</a:t>
            </a:r>
            <a:r>
              <a:rPr lang="es-ES" sz="4400" dirty="0">
                <a:solidFill>
                  <a:srgbClr val="FFFF00"/>
                </a:solidFill>
              </a:rPr>
              <a:t>, facilidad fáctica.  Posición de Destino; </a:t>
            </a:r>
            <a:r>
              <a:rPr lang="es-ES" sz="4400" b="1" dirty="0">
                <a:solidFill>
                  <a:srgbClr val="FFFF00"/>
                </a:solidFill>
              </a:rPr>
              <a:t>Eficiencia</a:t>
            </a:r>
            <a:r>
              <a:rPr lang="es-ES" sz="4400" dirty="0">
                <a:solidFill>
                  <a:srgbClr val="FFFF00"/>
                </a:solidFill>
              </a:rPr>
              <a:t>, dominio, fuerza. Posición de Camino; </a:t>
            </a:r>
            <a:r>
              <a:rPr lang="es-ES" sz="4400" b="1" dirty="0">
                <a:solidFill>
                  <a:srgbClr val="FFFF00"/>
                </a:solidFill>
              </a:rPr>
              <a:t>Potencialidad</a:t>
            </a:r>
            <a:r>
              <a:rPr lang="es-ES" sz="4400" dirty="0">
                <a:solidFill>
                  <a:srgbClr val="FFFF00"/>
                </a:solidFill>
              </a:rPr>
              <a:t>, desarrollo.</a:t>
            </a:r>
            <a:endParaRPr lang="es-MX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882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7DDFAAD-C40D-A491-794F-586215ED37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32" r="3633" b="13033"/>
          <a:stretch/>
        </p:blipFill>
        <p:spPr>
          <a:xfrm>
            <a:off x="2875005" y="446902"/>
            <a:ext cx="6441989" cy="5964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929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E7DEAF-7DEA-8409-664F-601493A28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549" y="79000"/>
            <a:ext cx="10515600" cy="1325563"/>
          </a:xfrm>
        </p:spPr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NÚMERO 1</a:t>
            </a:r>
            <a:r>
              <a:rPr lang="es-ES" dirty="0">
                <a:solidFill>
                  <a:srgbClr val="FFFF00"/>
                </a:solidFill>
              </a:rPr>
              <a:t>: </a:t>
            </a:r>
            <a:r>
              <a:rPr lang="es-ES" b="1" dirty="0">
                <a:solidFill>
                  <a:srgbClr val="FFFF00"/>
                </a:solidFill>
              </a:rPr>
              <a:t>CUERPO DEL ALMA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E23A5D-9D14-041F-A591-9B11A3ECD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6957"/>
            <a:ext cx="10688170" cy="4324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4000" b="1" dirty="0">
                <a:solidFill>
                  <a:srgbClr val="FFFF00"/>
                </a:solidFill>
              </a:rPr>
              <a:t>Cualidad particular:</a:t>
            </a:r>
            <a:r>
              <a:rPr lang="es-ES" sz="4000" dirty="0">
                <a:solidFill>
                  <a:srgbClr val="FFFF00"/>
                </a:solidFill>
              </a:rPr>
              <a:t> “CREATIVIDAD”.</a:t>
            </a:r>
          </a:p>
          <a:p>
            <a:pPr marL="0" indent="0">
              <a:buNone/>
            </a:pPr>
            <a:r>
              <a:rPr lang="es-ES" sz="4000" b="1" dirty="0">
                <a:solidFill>
                  <a:srgbClr val="FFFF00"/>
                </a:solidFill>
              </a:rPr>
              <a:t>Alma 1</a:t>
            </a:r>
            <a:r>
              <a:rPr lang="es-ES" sz="4000" dirty="0">
                <a:solidFill>
                  <a:srgbClr val="FFFF00"/>
                </a:solidFill>
              </a:rPr>
              <a:t>: Demasiada lógica y poca creatividad. </a:t>
            </a:r>
            <a:r>
              <a:rPr lang="es-ES" sz="4000" b="1" dirty="0">
                <a:solidFill>
                  <a:srgbClr val="FFFF00"/>
                </a:solidFill>
              </a:rPr>
              <a:t>Karma 1</a:t>
            </a:r>
            <a:r>
              <a:rPr lang="es-ES" sz="4000" dirty="0">
                <a:solidFill>
                  <a:srgbClr val="FFFF00"/>
                </a:solidFill>
              </a:rPr>
              <a:t>: Se deja llevar por razón o por corazón. </a:t>
            </a:r>
            <a:r>
              <a:rPr lang="es-ES" sz="4000" b="1" dirty="0">
                <a:solidFill>
                  <a:srgbClr val="FFFF00"/>
                </a:solidFill>
              </a:rPr>
              <a:t>Talento 1</a:t>
            </a:r>
            <a:r>
              <a:rPr lang="es-ES" sz="4000" dirty="0">
                <a:solidFill>
                  <a:srgbClr val="FFFF00"/>
                </a:solidFill>
              </a:rPr>
              <a:t>: Fácilmente creativo y con gracia. </a:t>
            </a:r>
            <a:r>
              <a:rPr lang="es-ES" sz="4000" b="1" dirty="0">
                <a:solidFill>
                  <a:srgbClr val="FFFF00"/>
                </a:solidFill>
              </a:rPr>
              <a:t>Destino 1</a:t>
            </a:r>
            <a:r>
              <a:rPr lang="es-ES" sz="4000" dirty="0">
                <a:solidFill>
                  <a:srgbClr val="FFFF00"/>
                </a:solidFill>
              </a:rPr>
              <a:t>: Netamente creativo, humilde, amoroso. </a:t>
            </a:r>
            <a:r>
              <a:rPr lang="es-ES" sz="4000" b="1" dirty="0">
                <a:solidFill>
                  <a:srgbClr val="FFFF00"/>
                </a:solidFill>
              </a:rPr>
              <a:t>Camino 1</a:t>
            </a:r>
            <a:r>
              <a:rPr lang="es-ES" sz="4000" dirty="0">
                <a:solidFill>
                  <a:srgbClr val="FFFF00"/>
                </a:solidFill>
              </a:rPr>
              <a:t>: Requiere desarrollar su creatividad, conducirse desde el corazón con humildad, gracia.  </a:t>
            </a:r>
            <a:endParaRPr lang="es-MX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069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D9B6B94-BE32-BB74-B887-F8530203AE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980"/>
          <a:stretch/>
        </p:blipFill>
        <p:spPr>
          <a:xfrm>
            <a:off x="148281" y="2871409"/>
            <a:ext cx="5371071" cy="384242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DB50987-8168-4A78-52FC-3F37C6412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0252" y="149442"/>
            <a:ext cx="6403468" cy="512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088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CC3374-76A3-38B9-FC1A-6986361A6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706" y="-80682"/>
            <a:ext cx="10515600" cy="1325563"/>
          </a:xfrm>
        </p:spPr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NÚMERO 2: MENTE NEGATIVA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8B17AD-05CE-2172-AF08-154FA13AF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706" y="1128340"/>
            <a:ext cx="10515600" cy="538003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4000" b="1" dirty="0">
                <a:solidFill>
                  <a:srgbClr val="FFFF00"/>
                </a:solidFill>
              </a:rPr>
              <a:t>Cualidad particular</a:t>
            </a:r>
            <a:r>
              <a:rPr lang="es-ES" sz="4000" dirty="0">
                <a:solidFill>
                  <a:srgbClr val="FFFF00"/>
                </a:solidFill>
              </a:rPr>
              <a:t>: “DISCERNIMIENTO”.</a:t>
            </a:r>
          </a:p>
          <a:p>
            <a:pPr marL="0" indent="0">
              <a:buNone/>
            </a:pPr>
            <a:r>
              <a:rPr lang="es-ES" sz="4000" b="1" dirty="0">
                <a:solidFill>
                  <a:srgbClr val="FFFF00"/>
                </a:solidFill>
              </a:rPr>
              <a:t>Alma 2</a:t>
            </a:r>
            <a:r>
              <a:rPr lang="es-ES" sz="4000" dirty="0">
                <a:solidFill>
                  <a:srgbClr val="FFFF00"/>
                </a:solidFill>
              </a:rPr>
              <a:t>; Dificultad para reconocer sus límites, acentuado deseo de estar vinculado socialmente. </a:t>
            </a:r>
            <a:r>
              <a:rPr lang="es-ES" sz="4000" b="1" dirty="0">
                <a:solidFill>
                  <a:srgbClr val="FFFF00"/>
                </a:solidFill>
              </a:rPr>
              <a:t>Karma 2</a:t>
            </a:r>
            <a:r>
              <a:rPr lang="es-ES" sz="4000" dirty="0">
                <a:solidFill>
                  <a:srgbClr val="FFFF00"/>
                </a:solidFill>
              </a:rPr>
              <a:t>; Bajo discernimiento, deficiente sentido común para ver riesgos y desventajas externas. </a:t>
            </a:r>
            <a:r>
              <a:rPr lang="es-ES" sz="4000" b="1" dirty="0">
                <a:solidFill>
                  <a:srgbClr val="FFFF00"/>
                </a:solidFill>
              </a:rPr>
              <a:t>Talento 2</a:t>
            </a:r>
            <a:r>
              <a:rPr lang="es-ES" sz="4000" dirty="0">
                <a:solidFill>
                  <a:srgbClr val="FFFF00"/>
                </a:solidFill>
              </a:rPr>
              <a:t>; Fácil contención, diplomacia, habilidad para detectar riesgos y aspectos perniciosos. </a:t>
            </a:r>
            <a:r>
              <a:rPr lang="es-ES" sz="4000" b="1" dirty="0">
                <a:solidFill>
                  <a:srgbClr val="FFFF00"/>
                </a:solidFill>
              </a:rPr>
              <a:t>Destino 2</a:t>
            </a:r>
            <a:r>
              <a:rPr lang="es-ES" sz="4000" dirty="0">
                <a:solidFill>
                  <a:srgbClr val="FFFF00"/>
                </a:solidFill>
              </a:rPr>
              <a:t>; Amigable, accesible, discernimiento. </a:t>
            </a:r>
            <a:r>
              <a:rPr lang="es-ES" sz="4000" b="1" dirty="0">
                <a:solidFill>
                  <a:srgbClr val="FFFF00"/>
                </a:solidFill>
              </a:rPr>
              <a:t>Camino 2</a:t>
            </a:r>
            <a:r>
              <a:rPr lang="es-ES" sz="4000" dirty="0">
                <a:solidFill>
                  <a:srgbClr val="FFFF00"/>
                </a:solidFill>
              </a:rPr>
              <a:t>; Ayudar a los demás a fin de obedecer la propia naturaleza interior, su verdadero ser. </a:t>
            </a:r>
            <a:endParaRPr lang="es-MX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660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969031F-3B37-C295-E719-DCFE8E64FB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67" r="9454"/>
          <a:stretch/>
        </p:blipFill>
        <p:spPr>
          <a:xfrm>
            <a:off x="6088688" y="2067697"/>
            <a:ext cx="6020935" cy="462550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F008D3D-77F1-2341-1F0D-B94E927DE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85" y="138538"/>
            <a:ext cx="5870033" cy="335430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6FDDAC6-9E94-20DB-D06A-816BEDB6849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357" b="14510"/>
          <a:stretch/>
        </p:blipFill>
        <p:spPr>
          <a:xfrm>
            <a:off x="147585" y="3583224"/>
            <a:ext cx="5870032" cy="310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539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2ABC8B-E065-2F39-3AB5-5C5A06206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NÚMERO 3: MENTE POSITIVA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1C4456E-D891-7CCD-72A3-A8B97BDDF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718" y="1325563"/>
            <a:ext cx="10663518" cy="515591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4000" b="1" dirty="0">
                <a:solidFill>
                  <a:srgbClr val="FFFF00"/>
                </a:solidFill>
              </a:rPr>
              <a:t>Cualidad particular</a:t>
            </a:r>
            <a:r>
              <a:rPr lang="es-ES" sz="4000" dirty="0">
                <a:solidFill>
                  <a:srgbClr val="FFFF00"/>
                </a:solidFill>
              </a:rPr>
              <a:t>: “CONFIANZA”.</a:t>
            </a:r>
          </a:p>
          <a:p>
            <a:pPr marL="0" indent="0">
              <a:buNone/>
            </a:pPr>
            <a:r>
              <a:rPr lang="es-ES" sz="4000" b="1" dirty="0">
                <a:solidFill>
                  <a:srgbClr val="FFFF00"/>
                </a:solidFill>
              </a:rPr>
              <a:t>Alma 3</a:t>
            </a:r>
            <a:r>
              <a:rPr lang="es-ES" sz="4000" dirty="0">
                <a:solidFill>
                  <a:srgbClr val="FFFF00"/>
                </a:solidFill>
              </a:rPr>
              <a:t>; Baja autoestima, visión negativa sí mismo. </a:t>
            </a:r>
            <a:r>
              <a:rPr lang="es-ES" sz="4000" b="1" dirty="0">
                <a:solidFill>
                  <a:srgbClr val="FFFF00"/>
                </a:solidFill>
              </a:rPr>
              <a:t>Karma 3</a:t>
            </a:r>
            <a:r>
              <a:rPr lang="es-ES" sz="4000" dirty="0">
                <a:solidFill>
                  <a:srgbClr val="FFFF00"/>
                </a:solidFill>
              </a:rPr>
              <a:t>; Pesimismo, se fija en los defectos ajenos. </a:t>
            </a:r>
            <a:r>
              <a:rPr lang="es-ES" sz="4000" b="1" dirty="0">
                <a:solidFill>
                  <a:srgbClr val="FFFF00"/>
                </a:solidFill>
              </a:rPr>
              <a:t>Talento 3</a:t>
            </a:r>
            <a:r>
              <a:rPr lang="es-ES" sz="4000" dirty="0">
                <a:solidFill>
                  <a:srgbClr val="FFFF00"/>
                </a:solidFill>
              </a:rPr>
              <a:t>; Fácil optimismo, ánimo y motivación. </a:t>
            </a:r>
            <a:r>
              <a:rPr lang="es-ES" sz="4000" b="1" dirty="0">
                <a:solidFill>
                  <a:srgbClr val="FFFF00"/>
                </a:solidFill>
              </a:rPr>
              <a:t>Destino 3</a:t>
            </a:r>
            <a:r>
              <a:rPr lang="es-ES" sz="4000" dirty="0">
                <a:solidFill>
                  <a:srgbClr val="FFFF00"/>
                </a:solidFill>
              </a:rPr>
              <a:t>; Muy positivo, benéfica influencia en cualquier lugar. Sabe hallar el lado amable en toda situación. La gente percibe al gran motivador. </a:t>
            </a:r>
            <a:r>
              <a:rPr lang="es-ES" sz="4000" b="1" dirty="0">
                <a:solidFill>
                  <a:srgbClr val="FFFF00"/>
                </a:solidFill>
              </a:rPr>
              <a:t>Camino 3</a:t>
            </a:r>
            <a:r>
              <a:rPr lang="es-ES" sz="4000" dirty="0">
                <a:solidFill>
                  <a:srgbClr val="FFFF00"/>
                </a:solidFill>
              </a:rPr>
              <a:t>; Lograr confianza, ver que somos almas, dar bienes y bienestar a todos por igual.</a:t>
            </a:r>
            <a:endParaRPr lang="es-MX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524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58D2C23-FD8D-CC5C-E091-0D1B5F3A66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494"/>
          <a:stretch/>
        </p:blipFill>
        <p:spPr>
          <a:xfrm>
            <a:off x="221807" y="1024858"/>
            <a:ext cx="5354389" cy="403317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E9CE4EC-A665-D709-0F4E-D4C4DE4C5E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331"/>
          <a:stretch/>
        </p:blipFill>
        <p:spPr>
          <a:xfrm>
            <a:off x="5733535" y="1024858"/>
            <a:ext cx="6236658" cy="468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257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2946AA-6617-7DCF-1D41-E9F10602F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NÚMERO 4: MENTE NEUTRAL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EE56C2-53B9-EF08-C285-B6257FFDC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582" y="1442295"/>
            <a:ext cx="10582835" cy="48889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4000" b="1" dirty="0">
                <a:solidFill>
                  <a:srgbClr val="FFFF00"/>
                </a:solidFill>
              </a:rPr>
              <a:t>Cualidad particular</a:t>
            </a:r>
            <a:r>
              <a:rPr lang="es-ES" sz="4000" dirty="0">
                <a:solidFill>
                  <a:srgbClr val="FFFF00"/>
                </a:solidFill>
              </a:rPr>
              <a:t>: “COMPRENSIÓN”.</a:t>
            </a:r>
          </a:p>
          <a:p>
            <a:pPr marL="0" indent="0">
              <a:buNone/>
            </a:pPr>
            <a:r>
              <a:rPr lang="es-ES" sz="4000" b="1" dirty="0">
                <a:solidFill>
                  <a:srgbClr val="FFFF00"/>
                </a:solidFill>
              </a:rPr>
              <a:t>Alma 4</a:t>
            </a:r>
            <a:r>
              <a:rPr lang="es-ES" sz="4000" dirty="0">
                <a:solidFill>
                  <a:srgbClr val="FFFF00"/>
                </a:solidFill>
              </a:rPr>
              <a:t>; Proclive a la inseguridad e indecisión. </a:t>
            </a:r>
            <a:r>
              <a:rPr lang="es-ES" sz="4000" b="1" dirty="0">
                <a:solidFill>
                  <a:srgbClr val="FFFF00"/>
                </a:solidFill>
              </a:rPr>
              <a:t>Karma 4</a:t>
            </a:r>
            <a:r>
              <a:rPr lang="es-ES" sz="4000" dirty="0">
                <a:solidFill>
                  <a:srgbClr val="FFFF00"/>
                </a:solidFill>
              </a:rPr>
              <a:t>; Mente crítica, discute con frecuencia, necesita aprender a escuchar mejor a los demás. </a:t>
            </a:r>
            <a:r>
              <a:rPr lang="es-ES" sz="4000" b="1" dirty="0">
                <a:solidFill>
                  <a:srgbClr val="FFFF00"/>
                </a:solidFill>
              </a:rPr>
              <a:t>Talento 4</a:t>
            </a:r>
            <a:r>
              <a:rPr lang="es-ES" sz="4000" dirty="0">
                <a:solidFill>
                  <a:srgbClr val="FFFF00"/>
                </a:solidFill>
              </a:rPr>
              <a:t>; Fácil determinación, amable y servicial. </a:t>
            </a:r>
            <a:r>
              <a:rPr lang="es-ES" sz="4000" b="1" dirty="0">
                <a:solidFill>
                  <a:srgbClr val="FFFF00"/>
                </a:solidFill>
              </a:rPr>
              <a:t>Destino 4</a:t>
            </a:r>
            <a:r>
              <a:rPr lang="es-ES" sz="4000" dirty="0">
                <a:solidFill>
                  <a:srgbClr val="FFFF00"/>
                </a:solidFill>
              </a:rPr>
              <a:t>; Reconocido por su imparcialidad, muy centrado, la gente lo busca para pedirle consejo. </a:t>
            </a:r>
            <a:r>
              <a:rPr lang="es-ES" sz="4000" b="1" dirty="0">
                <a:solidFill>
                  <a:srgbClr val="FFFF00"/>
                </a:solidFill>
              </a:rPr>
              <a:t>Camino 4</a:t>
            </a:r>
            <a:r>
              <a:rPr lang="es-ES" sz="4000" dirty="0">
                <a:solidFill>
                  <a:srgbClr val="FFFF00"/>
                </a:solidFill>
              </a:rPr>
              <a:t>; Dar servicio impersonal con humildad.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52478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C590960-1B0A-FCAD-2E7C-074E405401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67" r="6110"/>
          <a:stretch/>
        </p:blipFill>
        <p:spPr>
          <a:xfrm>
            <a:off x="1577361" y="853492"/>
            <a:ext cx="9037278" cy="515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881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FE3691-1B9F-D7E7-11B0-A4CED0700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294" y="167970"/>
            <a:ext cx="10515600" cy="1325563"/>
          </a:xfrm>
        </p:spPr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NÚMERO 5: CUERPO FÍSICO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DA4B10-F4BF-5777-62D8-6CBF63B83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7119"/>
            <a:ext cx="10329153" cy="41219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4000" b="1" dirty="0">
                <a:solidFill>
                  <a:srgbClr val="FFFF00"/>
                </a:solidFill>
              </a:rPr>
              <a:t>Cualidad particular</a:t>
            </a:r>
            <a:r>
              <a:rPr lang="es-ES" sz="4000" dirty="0">
                <a:solidFill>
                  <a:srgbClr val="FFFF00"/>
                </a:solidFill>
              </a:rPr>
              <a:t>: “CONTROL”.</a:t>
            </a:r>
          </a:p>
          <a:p>
            <a:pPr marL="0" indent="0">
              <a:buNone/>
            </a:pPr>
            <a:r>
              <a:rPr lang="es-ES" sz="4000" b="1" dirty="0">
                <a:solidFill>
                  <a:srgbClr val="FFFF00"/>
                </a:solidFill>
              </a:rPr>
              <a:t>Alma 5</a:t>
            </a:r>
            <a:r>
              <a:rPr lang="es-ES" sz="4000" dirty="0">
                <a:solidFill>
                  <a:srgbClr val="FFFF00"/>
                </a:solidFill>
              </a:rPr>
              <a:t>; Siente que las diversas áreas de su vida están fuera de equilibro. Falta conciencia de la naturaleza sagrada de su cuerpo y su expresión. </a:t>
            </a:r>
            <a:r>
              <a:rPr lang="es-ES" sz="4000" b="1" dirty="0">
                <a:solidFill>
                  <a:srgbClr val="FFFF00"/>
                </a:solidFill>
              </a:rPr>
              <a:t>Karma 5</a:t>
            </a:r>
            <a:r>
              <a:rPr lang="es-ES" sz="4000" dirty="0">
                <a:solidFill>
                  <a:srgbClr val="FFFF00"/>
                </a:solidFill>
              </a:rPr>
              <a:t>; Auto complacencia, se mueve al ritmo de su propia comodidad y conveniencia, desde cierta tendencia al egocentrismo.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44504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C3F658-94E1-51F6-B59A-A14D9E94A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4A3EEC-580E-0193-744C-CA3E84438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718260" cy="4370894"/>
          </a:xfrm>
        </p:spPr>
        <p:txBody>
          <a:bodyPr/>
          <a:lstStyle/>
          <a:p>
            <a:pPr marL="0" indent="0">
              <a:buNone/>
            </a:pPr>
            <a:r>
              <a:rPr lang="es-ES" sz="4000" b="1" dirty="0">
                <a:solidFill>
                  <a:srgbClr val="FFFF00"/>
                </a:solidFill>
              </a:rPr>
              <a:t>Talento 5</a:t>
            </a:r>
            <a:r>
              <a:rPr lang="es-ES" sz="4000" dirty="0">
                <a:solidFill>
                  <a:srgbClr val="FFFF00"/>
                </a:solidFill>
              </a:rPr>
              <a:t>; Fácil dominio del cuerpo físico. Decoroso nivel de expresión verbal y corporeidad. </a:t>
            </a:r>
            <a:r>
              <a:rPr lang="es-ES" sz="4000" b="1" dirty="0">
                <a:solidFill>
                  <a:srgbClr val="FFFF00"/>
                </a:solidFill>
              </a:rPr>
              <a:t>Destino 5</a:t>
            </a:r>
            <a:r>
              <a:rPr lang="es-ES" sz="4000" dirty="0">
                <a:solidFill>
                  <a:srgbClr val="FFFF00"/>
                </a:solidFill>
              </a:rPr>
              <a:t>; Maestro de sus demandas corporales, orador eficiente y buen desempeño para enseñar.  </a:t>
            </a:r>
          </a:p>
          <a:p>
            <a:pPr marL="0" indent="0">
              <a:buNone/>
            </a:pPr>
            <a:r>
              <a:rPr lang="es-MX" sz="4000" b="1" dirty="0">
                <a:solidFill>
                  <a:srgbClr val="FFFF00"/>
                </a:solidFill>
              </a:rPr>
              <a:t>Camino 5</a:t>
            </a:r>
            <a:r>
              <a:rPr lang="es-MX" sz="4000" dirty="0">
                <a:solidFill>
                  <a:srgbClr val="FFFF00"/>
                </a:solidFill>
              </a:rPr>
              <a:t>; Desarrollar dominio sobre su cuerpo físico, igual que sentido de la sacralidad y sacrificio. Aprender a predicar con el ejemplo propio.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12866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0EDFB9E-2CF7-1243-946B-B73AE28E73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058"/>
          <a:stretch/>
        </p:blipFill>
        <p:spPr>
          <a:xfrm>
            <a:off x="2050966" y="675640"/>
            <a:ext cx="8090067" cy="550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124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6B8DC2-4331-F5D3-89CC-04E3B9B69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8288" y="16839"/>
            <a:ext cx="10515600" cy="1325563"/>
          </a:xfrm>
        </p:spPr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NÚMERO 6: ARCO DE LUZ.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0FE17F-8A97-DCBC-9A03-182DE2592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463" y="1389019"/>
            <a:ext cx="10431162" cy="47893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dirty="0"/>
              <a:t> </a:t>
            </a:r>
            <a:r>
              <a:rPr lang="es-ES" sz="4000" b="1" dirty="0">
                <a:solidFill>
                  <a:srgbClr val="FFFF00"/>
                </a:solidFill>
              </a:rPr>
              <a:t>Cualidad particular: </a:t>
            </a:r>
            <a:r>
              <a:rPr lang="es-ES" sz="4000" dirty="0">
                <a:solidFill>
                  <a:srgbClr val="FFFF00"/>
                </a:solidFill>
              </a:rPr>
              <a:t>“CONCENTRACIÓN”.</a:t>
            </a:r>
          </a:p>
          <a:p>
            <a:pPr marL="0" indent="0">
              <a:buNone/>
            </a:pPr>
            <a:r>
              <a:rPr lang="es-ES" sz="4000" b="1" dirty="0">
                <a:solidFill>
                  <a:srgbClr val="FFFF00"/>
                </a:solidFill>
              </a:rPr>
              <a:t>Alma 6</a:t>
            </a:r>
            <a:r>
              <a:rPr lang="es-ES" sz="4000" dirty="0">
                <a:solidFill>
                  <a:srgbClr val="FFFF00"/>
                </a:solidFill>
              </a:rPr>
              <a:t>; Desconcentrado, impreciso, confuso. </a:t>
            </a:r>
            <a:r>
              <a:rPr lang="es-ES" sz="4000" b="1" dirty="0">
                <a:solidFill>
                  <a:srgbClr val="FFFF00"/>
                </a:solidFill>
              </a:rPr>
              <a:t>Karma 6</a:t>
            </a:r>
            <a:r>
              <a:rPr lang="es-ES" sz="4000" dirty="0">
                <a:solidFill>
                  <a:srgbClr val="FFFF00"/>
                </a:solidFill>
              </a:rPr>
              <a:t>; Hábito de la inconsecuencia, voluble. </a:t>
            </a:r>
            <a:r>
              <a:rPr lang="es-ES" sz="4000" b="1" dirty="0">
                <a:solidFill>
                  <a:srgbClr val="FFFF00"/>
                </a:solidFill>
              </a:rPr>
              <a:t>Talento 6</a:t>
            </a:r>
            <a:r>
              <a:rPr lang="es-ES" sz="4000" dirty="0">
                <a:solidFill>
                  <a:srgbClr val="FFFF00"/>
                </a:solidFill>
              </a:rPr>
              <a:t>: Fácil concentración, firme intuición, enfocado en sus pensamientos y objetivos. </a:t>
            </a:r>
            <a:r>
              <a:rPr lang="es-ES" sz="4000" b="1" dirty="0">
                <a:solidFill>
                  <a:srgbClr val="FFFF00"/>
                </a:solidFill>
              </a:rPr>
              <a:t>Destino 6</a:t>
            </a:r>
            <a:r>
              <a:rPr lang="es-ES" sz="4000" dirty="0">
                <a:solidFill>
                  <a:srgbClr val="FFFF00"/>
                </a:solidFill>
              </a:rPr>
              <a:t>; Se proyecta muy enfocado y efectivo. Meditador natural, emana un flujo de devoción.  </a:t>
            </a:r>
            <a:r>
              <a:rPr lang="es-ES" sz="4000" b="1" dirty="0">
                <a:solidFill>
                  <a:srgbClr val="FFFF00"/>
                </a:solidFill>
              </a:rPr>
              <a:t>Camino 6</a:t>
            </a:r>
            <a:r>
              <a:rPr lang="es-ES" sz="4000" dirty="0">
                <a:solidFill>
                  <a:srgbClr val="FFFF00"/>
                </a:solidFill>
              </a:rPr>
              <a:t>; Desarrollar la meditación para influir en los demás a descubrir su interiorización.</a:t>
            </a:r>
            <a:endParaRPr lang="es-MX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971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1EEF56C-05EA-3FC0-E513-C4A446D87E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30"/>
          <a:stretch/>
        </p:blipFill>
        <p:spPr>
          <a:xfrm>
            <a:off x="7084540" y="402492"/>
            <a:ext cx="4621665" cy="605109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4EA8A9F-1597-0BD3-8E8F-F3F236EE50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99"/>
          <a:stretch/>
        </p:blipFill>
        <p:spPr>
          <a:xfrm>
            <a:off x="411654" y="404408"/>
            <a:ext cx="6267544" cy="604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138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EDCE83-6955-903E-2981-148CCF829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247" y="-65903"/>
            <a:ext cx="10515600" cy="1325563"/>
          </a:xfrm>
        </p:spPr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NÚMERO 7: AURA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28E053-81EE-730E-710C-8CB1E33A3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247" y="1174835"/>
            <a:ext cx="10793629" cy="52094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4000" b="1" dirty="0">
                <a:solidFill>
                  <a:srgbClr val="FFFF00"/>
                </a:solidFill>
              </a:rPr>
              <a:t>Cualidad particular</a:t>
            </a:r>
            <a:r>
              <a:rPr lang="es-ES" sz="4000" dirty="0">
                <a:solidFill>
                  <a:srgbClr val="FFFF00"/>
                </a:solidFill>
              </a:rPr>
              <a:t>: “SEGURIDAD”.</a:t>
            </a:r>
          </a:p>
          <a:p>
            <a:pPr marL="0" indent="0">
              <a:buNone/>
            </a:pPr>
            <a:r>
              <a:rPr lang="es-ES" sz="4000" b="1" dirty="0">
                <a:solidFill>
                  <a:srgbClr val="FFFF00"/>
                </a:solidFill>
              </a:rPr>
              <a:t>Alma 7</a:t>
            </a:r>
            <a:r>
              <a:rPr lang="es-ES" sz="4000" dirty="0">
                <a:solidFill>
                  <a:srgbClr val="FFFF00"/>
                </a:solidFill>
              </a:rPr>
              <a:t>; Aura débil. Facilidad para deprimirse. </a:t>
            </a:r>
            <a:r>
              <a:rPr lang="es-ES" sz="4000" b="1" dirty="0">
                <a:solidFill>
                  <a:srgbClr val="FFFF00"/>
                </a:solidFill>
              </a:rPr>
              <a:t>Karma 7</a:t>
            </a:r>
            <a:r>
              <a:rPr lang="es-ES" sz="4000" dirty="0">
                <a:solidFill>
                  <a:srgbClr val="FFFF00"/>
                </a:solidFill>
              </a:rPr>
              <a:t>; Tendencia a mostrarse muy sensible, susceptible o sugestionable. Absorbe negatividad. </a:t>
            </a:r>
            <a:r>
              <a:rPr lang="es-ES" sz="4000" b="1" dirty="0">
                <a:solidFill>
                  <a:srgbClr val="FFFF00"/>
                </a:solidFill>
              </a:rPr>
              <a:t>Talento 7</a:t>
            </a:r>
            <a:r>
              <a:rPr lang="es-ES" sz="4000" dirty="0">
                <a:solidFill>
                  <a:srgbClr val="FFFF00"/>
                </a:solidFill>
              </a:rPr>
              <a:t>; Aura fuerte. Seguridad, emana amor. Influye fácilmente sobre el ánimo de la gente. </a:t>
            </a:r>
            <a:r>
              <a:rPr lang="es-ES" sz="4000" b="1" dirty="0">
                <a:solidFill>
                  <a:srgbClr val="FFFF00"/>
                </a:solidFill>
              </a:rPr>
              <a:t>Destino 7</a:t>
            </a:r>
            <a:r>
              <a:rPr lang="es-ES" sz="4000" dirty="0">
                <a:solidFill>
                  <a:srgbClr val="FFFF00"/>
                </a:solidFill>
              </a:rPr>
              <a:t>; Proyecta gran seguridad y entusiasmo. Los demás se sienten espontáneamente inspirados. </a:t>
            </a:r>
            <a:r>
              <a:rPr lang="es-ES" sz="4000" b="1" dirty="0">
                <a:solidFill>
                  <a:srgbClr val="FFFF00"/>
                </a:solidFill>
              </a:rPr>
              <a:t>Camino 7</a:t>
            </a:r>
            <a:r>
              <a:rPr lang="es-ES" sz="4000" dirty="0">
                <a:solidFill>
                  <a:srgbClr val="FFFF00"/>
                </a:solidFill>
              </a:rPr>
              <a:t>; Servir de inspiración a los demás.  </a:t>
            </a:r>
            <a:endParaRPr lang="es-MX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9538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90F995C-32CF-502C-34A9-1B8472339A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7941" y="663628"/>
            <a:ext cx="8296117" cy="5530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6668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742DA3-4213-E64B-6708-C6AB14955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03"/>
            <a:ext cx="10515600" cy="1325563"/>
          </a:xfrm>
        </p:spPr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NÚMERO 8: CUERPO PRÁNICO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0D2671-054A-4913-6DF3-A75738454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584" y="1663314"/>
            <a:ext cx="10760676" cy="420202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4000" b="1" dirty="0">
                <a:solidFill>
                  <a:srgbClr val="FFFF00"/>
                </a:solidFill>
              </a:rPr>
              <a:t>Cualidad particular</a:t>
            </a:r>
            <a:r>
              <a:rPr lang="es-ES" sz="4000" dirty="0">
                <a:solidFill>
                  <a:srgbClr val="FFFF00"/>
                </a:solidFill>
              </a:rPr>
              <a:t>: “AUDACIA”.</a:t>
            </a:r>
          </a:p>
          <a:p>
            <a:pPr marL="0" indent="0">
              <a:buNone/>
            </a:pPr>
            <a:r>
              <a:rPr lang="es-ES" sz="4000" b="1" dirty="0">
                <a:solidFill>
                  <a:srgbClr val="FFFF00"/>
                </a:solidFill>
              </a:rPr>
              <a:t>Alma 8</a:t>
            </a:r>
            <a:r>
              <a:rPr lang="es-ES" sz="4000" dirty="0">
                <a:solidFill>
                  <a:srgbClr val="FFFF00"/>
                </a:solidFill>
              </a:rPr>
              <a:t>; Tiende al temor. Sensación de incapacidad. </a:t>
            </a:r>
            <a:r>
              <a:rPr lang="es-ES" sz="4000" b="1" dirty="0">
                <a:solidFill>
                  <a:srgbClr val="FFFF00"/>
                </a:solidFill>
              </a:rPr>
              <a:t>Karma 8</a:t>
            </a:r>
            <a:r>
              <a:rPr lang="es-ES" sz="4000" dirty="0">
                <a:solidFill>
                  <a:srgbClr val="FFFF00"/>
                </a:solidFill>
              </a:rPr>
              <a:t>; Falta de aliento y poder. Visión limitada. </a:t>
            </a:r>
            <a:r>
              <a:rPr lang="es-ES" sz="4000" b="1" dirty="0">
                <a:solidFill>
                  <a:srgbClr val="FFFF00"/>
                </a:solidFill>
              </a:rPr>
              <a:t>Talento 8</a:t>
            </a:r>
            <a:r>
              <a:rPr lang="es-ES" sz="4000" dirty="0">
                <a:solidFill>
                  <a:srgbClr val="FFFF00"/>
                </a:solidFill>
              </a:rPr>
              <a:t>; Fácilmente audaz, con mucha estrategia y suficiencia, tanto planificación como realización. </a:t>
            </a:r>
            <a:r>
              <a:rPr lang="es-ES" sz="4000" b="1" dirty="0">
                <a:solidFill>
                  <a:srgbClr val="FFFF00"/>
                </a:solidFill>
              </a:rPr>
              <a:t>Destino 8</a:t>
            </a:r>
            <a:r>
              <a:rPr lang="es-ES" sz="4000" dirty="0">
                <a:solidFill>
                  <a:srgbClr val="FFFF00"/>
                </a:solidFill>
              </a:rPr>
              <a:t>; Gran fuerza, audacia y energía curativa. </a:t>
            </a:r>
            <a:r>
              <a:rPr lang="es-ES" sz="4000" b="1" dirty="0">
                <a:solidFill>
                  <a:srgbClr val="FFFF00"/>
                </a:solidFill>
              </a:rPr>
              <a:t>Camino 8</a:t>
            </a:r>
            <a:r>
              <a:rPr lang="es-ES" sz="4000" dirty="0">
                <a:solidFill>
                  <a:srgbClr val="FFFF00"/>
                </a:solidFill>
              </a:rPr>
              <a:t>; Usar su energía para llevar salud, alegría y esperanza a los demás seres.    </a:t>
            </a:r>
            <a:endParaRPr lang="es-MX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0930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5554804-736A-AFDF-F309-EB0E87858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7821" y="97516"/>
            <a:ext cx="4607088" cy="657235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2F9104F-EC5F-9C87-410A-2B36DF0E59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541" t="20787" r="4760"/>
          <a:stretch/>
        </p:blipFill>
        <p:spPr>
          <a:xfrm>
            <a:off x="181232" y="2430161"/>
            <a:ext cx="7133968" cy="423970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3F1F37F-A8B6-18B4-340E-A08C8EA3A1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946" y="97516"/>
            <a:ext cx="3611270" cy="217612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F56BB4D-DCDF-1973-F818-14EF030A38D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785241" y="97516"/>
            <a:ext cx="3611270" cy="2176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9092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403B88-967E-C7D6-3420-9424852AE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NÚMERO 9: CUERPO SUTIL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82730E-CE91-88A9-B820-963958496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414686" cy="43280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4000" b="1" dirty="0">
                <a:solidFill>
                  <a:srgbClr val="FFFF00"/>
                </a:solidFill>
              </a:rPr>
              <a:t>Cualidad particular</a:t>
            </a:r>
            <a:r>
              <a:rPr lang="es-ES" sz="4000" dirty="0">
                <a:solidFill>
                  <a:srgbClr val="FFFF00"/>
                </a:solidFill>
              </a:rPr>
              <a:t>: “DOMINIO”.</a:t>
            </a:r>
          </a:p>
          <a:p>
            <a:pPr marL="0" indent="0">
              <a:buNone/>
            </a:pPr>
            <a:r>
              <a:rPr lang="es-ES" sz="4000" b="1" dirty="0">
                <a:solidFill>
                  <a:srgbClr val="FFFF00"/>
                </a:solidFill>
              </a:rPr>
              <a:t>Alma 9</a:t>
            </a:r>
            <a:r>
              <a:rPr lang="es-ES" sz="4000" dirty="0">
                <a:solidFill>
                  <a:srgbClr val="FFFF00"/>
                </a:solidFill>
              </a:rPr>
              <a:t>; Demasiado exigente consigo mismo. Falta de sutileza y perspicacia intrapersonal. </a:t>
            </a:r>
            <a:r>
              <a:rPr lang="es-ES" sz="4000" b="1" dirty="0">
                <a:solidFill>
                  <a:srgbClr val="FFFF00"/>
                </a:solidFill>
              </a:rPr>
              <a:t>Karma 9</a:t>
            </a:r>
            <a:r>
              <a:rPr lang="es-ES" sz="4000" dirty="0">
                <a:solidFill>
                  <a:srgbClr val="FFFF00"/>
                </a:solidFill>
              </a:rPr>
              <a:t>; Proclive a la ingenuidad, indisciplina, inconstancia. Tendencia a señalar la negligencia, las fallas de la gente. Sentido de inconformidad. </a:t>
            </a:r>
            <a:endParaRPr lang="es-MX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5500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EA245E-7314-41D3-70F8-CEA3B1809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B37CE9-7A7D-5700-10DE-0F374F746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8221"/>
            <a:ext cx="10455876" cy="48377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4000" b="1" dirty="0">
                <a:solidFill>
                  <a:srgbClr val="FFFF00"/>
                </a:solidFill>
              </a:rPr>
              <a:t>Talento 9</a:t>
            </a:r>
            <a:r>
              <a:rPr lang="es-ES" sz="4000" dirty="0">
                <a:solidFill>
                  <a:srgbClr val="FFFF00"/>
                </a:solidFill>
              </a:rPr>
              <a:t>; Fácil certeza, profunda comprensión de las cosas. Procede con gracia y tranquilidad. </a:t>
            </a:r>
            <a:r>
              <a:rPr lang="es-ES" sz="4000" b="1" dirty="0">
                <a:solidFill>
                  <a:srgbClr val="FFFF00"/>
                </a:solidFill>
              </a:rPr>
              <a:t>Destino 9</a:t>
            </a:r>
            <a:r>
              <a:rPr lang="es-ES" sz="4000" dirty="0">
                <a:solidFill>
                  <a:srgbClr val="FFFF00"/>
                </a:solidFill>
              </a:rPr>
              <a:t>; Domina cualquier situación. Aprende, comprende rápidamente modelos y sistemas. </a:t>
            </a:r>
            <a:r>
              <a:rPr lang="es-ES" sz="4000" b="1" dirty="0">
                <a:solidFill>
                  <a:srgbClr val="FFFF00"/>
                </a:solidFill>
              </a:rPr>
              <a:t>Camino 9</a:t>
            </a:r>
            <a:r>
              <a:rPr lang="es-ES" sz="4000" dirty="0">
                <a:solidFill>
                  <a:srgbClr val="FFFF00"/>
                </a:solidFill>
              </a:rPr>
              <a:t>; Expresar su dominio de lo ya conocido y también lo desconocido para llevar tranquilidad a otros a fin que puedan abrirse al sutil flujo del universo y de la vida. </a:t>
            </a:r>
            <a:endParaRPr lang="es-MX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7683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7AEB39E-ADCA-FDBB-2CC3-25AD149CA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480" y="196900"/>
            <a:ext cx="6436218" cy="613883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57584F1-D263-082D-611B-C2D78FBEB5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43"/>
          <a:stretch/>
        </p:blipFill>
        <p:spPr>
          <a:xfrm>
            <a:off x="6750996" y="196900"/>
            <a:ext cx="5319902" cy="609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4705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EB2C52-F508-594A-9B24-D1ED6C14B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345" y="348649"/>
            <a:ext cx="10515600" cy="1325563"/>
          </a:xfrm>
        </p:spPr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NÚMERO 10: CUERPO RADIANTE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6AC35A-02D0-E2AF-99E9-E8DA8B23A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345" y="1809148"/>
            <a:ext cx="10983098" cy="43692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4000" b="1" dirty="0">
                <a:solidFill>
                  <a:srgbClr val="FFFF00"/>
                </a:solidFill>
              </a:rPr>
              <a:t>Cualidad particular</a:t>
            </a:r>
            <a:r>
              <a:rPr lang="es-ES" sz="4000" dirty="0">
                <a:solidFill>
                  <a:srgbClr val="FFFF00"/>
                </a:solidFill>
              </a:rPr>
              <a:t>: “NOBLEZA”.</a:t>
            </a:r>
          </a:p>
          <a:p>
            <a:pPr marL="0" indent="0">
              <a:buNone/>
            </a:pPr>
            <a:r>
              <a:rPr lang="es-ES" sz="4000" b="1" dirty="0">
                <a:solidFill>
                  <a:srgbClr val="FFFF00"/>
                </a:solidFill>
              </a:rPr>
              <a:t>Alma 10</a:t>
            </a:r>
            <a:r>
              <a:rPr lang="es-ES" sz="4000" dirty="0">
                <a:solidFill>
                  <a:srgbClr val="FFFF00"/>
                </a:solidFill>
              </a:rPr>
              <a:t>; Sensación de negligencia e incompetencia. </a:t>
            </a:r>
            <a:r>
              <a:rPr lang="es-ES" sz="4000" b="1" dirty="0">
                <a:solidFill>
                  <a:srgbClr val="FFFF00"/>
                </a:solidFill>
              </a:rPr>
              <a:t>Karma 10</a:t>
            </a:r>
            <a:r>
              <a:rPr lang="es-ES" sz="4000" dirty="0">
                <a:solidFill>
                  <a:srgbClr val="FFFF00"/>
                </a:solidFill>
              </a:rPr>
              <a:t>; Temor a sobresalir y llamar la atención. Poco firme con tal de conservar la armonía social. </a:t>
            </a:r>
            <a:r>
              <a:rPr lang="es-ES" sz="4000" b="1" dirty="0">
                <a:solidFill>
                  <a:srgbClr val="FFFF00"/>
                </a:solidFill>
              </a:rPr>
              <a:t>Talento 10</a:t>
            </a:r>
            <a:r>
              <a:rPr lang="es-ES" sz="4000" dirty="0">
                <a:solidFill>
                  <a:srgbClr val="FFFF00"/>
                </a:solidFill>
              </a:rPr>
              <a:t>; Fulgor y nobleza naturales. Se mantiene con firmeza, determinación, valor y entusiasmo. </a:t>
            </a:r>
            <a:endParaRPr lang="es-MX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8890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03352-B9E4-3815-86BD-F70CDA498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5D1A161-0374-55E0-0F16-C4B36FAB7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6415"/>
            <a:ext cx="10422924" cy="504368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4000" dirty="0">
                <a:solidFill>
                  <a:srgbClr val="FFFF00"/>
                </a:solidFill>
              </a:rPr>
              <a:t>Destino 10; Proyección de brillo y majestuosidad. Su presencia es muy atractiva, magnética. Demuestra constantemente valentía real. </a:t>
            </a:r>
          </a:p>
          <a:p>
            <a:pPr marL="0" indent="0">
              <a:buNone/>
            </a:pPr>
            <a:r>
              <a:rPr lang="es-ES" sz="4000" dirty="0">
                <a:solidFill>
                  <a:srgbClr val="FFFF00"/>
                </a:solidFill>
              </a:rPr>
              <a:t>Camino 10; Utilizar sus dones innatos de nobleza,  amabilidad, tolerancia, radiancia, determinación y valerosidad para poder dar alientos, así como llevar entusiasmo y guía a los demás.</a:t>
            </a:r>
          </a:p>
          <a:p>
            <a:pPr marL="0" indent="0">
              <a:buNone/>
            </a:pPr>
            <a:r>
              <a:rPr lang="es-ES" sz="4000" dirty="0">
                <a:solidFill>
                  <a:srgbClr val="FFFF00"/>
                </a:solidFill>
              </a:rPr>
              <a:t> </a:t>
            </a:r>
          </a:p>
          <a:p>
            <a:pPr marL="0" indent="0">
              <a:buNone/>
            </a:pPr>
            <a:r>
              <a:rPr lang="es-ES" sz="4000" dirty="0">
                <a:solidFill>
                  <a:srgbClr val="FFFF00"/>
                </a:solidFill>
              </a:rPr>
              <a:t>NOTA: Yogui </a:t>
            </a:r>
            <a:r>
              <a:rPr lang="es-ES" sz="4000" dirty="0" err="1">
                <a:solidFill>
                  <a:srgbClr val="FFFF00"/>
                </a:solidFill>
              </a:rPr>
              <a:t>Bhajan</a:t>
            </a:r>
            <a:r>
              <a:rPr lang="es-ES" sz="4000" dirty="0">
                <a:solidFill>
                  <a:srgbClr val="FFFF00"/>
                </a:solidFill>
              </a:rPr>
              <a:t> llama al número 10 “Uno +”.</a:t>
            </a:r>
            <a:endParaRPr lang="es-MX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4193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693DCED-9C41-28FC-129A-E0B489951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54" y="240131"/>
            <a:ext cx="4337798" cy="637773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448D9D0-DEE5-1D2C-CD0B-CD2FFF2F57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52" r="1025"/>
          <a:stretch/>
        </p:blipFill>
        <p:spPr>
          <a:xfrm>
            <a:off x="4834513" y="240130"/>
            <a:ext cx="7090334" cy="637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3308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15F5E1-3606-99CC-F5E5-8FBE559E2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7178"/>
            <a:ext cx="10515600" cy="1325563"/>
          </a:xfrm>
        </p:spPr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NÚMERO 11: EL CENTRO DE MANDO</a:t>
            </a:r>
            <a:endParaRPr lang="es-MX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3D0E14-5096-DE1E-CB50-DEF477067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44" y="1951639"/>
            <a:ext cx="10837907" cy="43585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4000" dirty="0">
                <a:solidFill>
                  <a:srgbClr val="FFFF00"/>
                </a:solidFill>
              </a:rPr>
              <a:t>Cualidad particular: “CONSCIENCIA”.</a:t>
            </a:r>
          </a:p>
          <a:p>
            <a:pPr marL="0" indent="0">
              <a:buNone/>
            </a:pPr>
            <a:r>
              <a:rPr lang="es-ES" sz="4000" dirty="0">
                <a:solidFill>
                  <a:srgbClr val="FFFF00"/>
                </a:solidFill>
              </a:rPr>
              <a:t>Alma 11; Dilema entre dedicarse a Dios o al mundo. Karma 11; Demasiado preocupado por lo material, desea lo mejor de todo lo que hay en el mundo. Talento 11; Flexibilidad, dominio fácil y oportuno de sus diez cuerpos, de la mejor manera y medios. </a:t>
            </a:r>
            <a:endParaRPr lang="es-MX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3072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48A56F-B036-35BF-53B3-77BDF5C95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s-ES" sz="4000" dirty="0">
                <a:solidFill>
                  <a:srgbClr val="FFFF00"/>
                </a:solidFill>
              </a:rPr>
              <a:t>.</a:t>
            </a:r>
            <a:endParaRPr lang="es-MX" sz="4000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A430436-EB3D-36B4-CFE8-D22F6C44D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643558" cy="43336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4000" b="1" dirty="0">
                <a:solidFill>
                  <a:srgbClr val="FFFF00"/>
                </a:solidFill>
              </a:rPr>
              <a:t>Destino 11</a:t>
            </a:r>
            <a:r>
              <a:rPr lang="es-ES" sz="4000" dirty="0">
                <a:solidFill>
                  <a:srgbClr val="FFFF00"/>
                </a:solidFill>
              </a:rPr>
              <a:t>; Consciencia de su propio Ser Divino. Proyecta un reflejo del infinito incondicional.</a:t>
            </a:r>
          </a:p>
          <a:p>
            <a:pPr marL="0" indent="0">
              <a:buNone/>
            </a:pPr>
            <a:r>
              <a:rPr lang="es-ES" sz="4000" b="1" dirty="0">
                <a:solidFill>
                  <a:srgbClr val="FFFF00"/>
                </a:solidFill>
              </a:rPr>
              <a:t>Camino 11</a:t>
            </a:r>
            <a:r>
              <a:rPr lang="es-ES" sz="4000" dirty="0">
                <a:solidFill>
                  <a:srgbClr val="FFFF00"/>
                </a:solidFill>
              </a:rPr>
              <a:t>; Consiste en transformarse a sí mismo en un constante recuerdo y reflejo de la Divinidad. Ayudar a conducir a los demás a su mejor versión, a su propia Consciencia Superior.  </a:t>
            </a:r>
            <a:endParaRPr lang="es-MX" sz="4000" dirty="0"/>
          </a:p>
        </p:txBody>
      </p:sp>
    </p:spTree>
    <p:extLst>
      <p:ext uri="{BB962C8B-B14F-4D97-AF65-F5344CB8AC3E}">
        <p14:creationId xmlns:p14="http://schemas.microsoft.com/office/powerpoint/2010/main" val="5349764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08F541E-8958-E123-9730-397B46C1A8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593" t="942" r="13473" b="1026"/>
          <a:stretch/>
        </p:blipFill>
        <p:spPr>
          <a:xfrm>
            <a:off x="0" y="0"/>
            <a:ext cx="5242241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908FDF9-D47A-666E-C346-A278DAD565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447" r="21475"/>
          <a:stretch/>
        </p:blipFill>
        <p:spPr>
          <a:xfrm>
            <a:off x="5334882" y="85333"/>
            <a:ext cx="6777612" cy="6687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846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1156</Words>
  <Application>Microsoft Office PowerPoint</Application>
  <PresentationFormat>Panorámica</PresentationFormat>
  <Paragraphs>49</Paragraphs>
  <Slides>30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Tema de Office</vt:lpstr>
      <vt:lpstr>Presentación de PowerPoint</vt:lpstr>
      <vt:lpstr>CURSO INTENSIVO DE NUMEROLOGÍA TÁNTRICA. MÓDULO 3 CLASE 1</vt:lpstr>
      <vt:lpstr>INTERPRETACIÓN DE CARTA NUMEROLÓGICA</vt:lpstr>
      <vt:lpstr>Presentación de PowerPoint</vt:lpstr>
      <vt:lpstr>NÚMERO 1: CUERPO DEL ALMA</vt:lpstr>
      <vt:lpstr>Presentación de PowerPoint</vt:lpstr>
      <vt:lpstr>NÚMERO 2: MENTE NEGATIVA</vt:lpstr>
      <vt:lpstr>Presentación de PowerPoint</vt:lpstr>
      <vt:lpstr>NÚMERO 3: MENTE POSITIVA</vt:lpstr>
      <vt:lpstr>Presentación de PowerPoint</vt:lpstr>
      <vt:lpstr>NÚMERO 4: MENTE NEUTRAL</vt:lpstr>
      <vt:lpstr>Presentación de PowerPoint</vt:lpstr>
      <vt:lpstr>NÚMERO 5: CUERPO FÍSICO</vt:lpstr>
      <vt:lpstr>Presentación de PowerPoint</vt:lpstr>
      <vt:lpstr>Presentación de PowerPoint</vt:lpstr>
      <vt:lpstr>NÚMERO 6: ARCO DE LUZ.</vt:lpstr>
      <vt:lpstr>Presentación de PowerPoint</vt:lpstr>
      <vt:lpstr>NÚMERO 7: AURA</vt:lpstr>
      <vt:lpstr>Presentación de PowerPoint</vt:lpstr>
      <vt:lpstr>NÚMERO 8: CUERPO PRÁNICO</vt:lpstr>
      <vt:lpstr>Presentación de PowerPoint</vt:lpstr>
      <vt:lpstr>NÚMERO 9: CUERPO SUTIL</vt:lpstr>
      <vt:lpstr>Presentación de PowerPoint</vt:lpstr>
      <vt:lpstr>Presentación de PowerPoint</vt:lpstr>
      <vt:lpstr>NÚMERO 10: CUERPO RADIANTE</vt:lpstr>
      <vt:lpstr>Presentación de PowerPoint</vt:lpstr>
      <vt:lpstr>Presentación de PowerPoint</vt:lpstr>
      <vt:lpstr>NÚMERO 11: EL CENTRO DE MANDO</vt:lpstr>
      <vt:lpstr>.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Juliux</dc:creator>
  <cp:lastModifiedBy>Juliux</cp:lastModifiedBy>
  <cp:revision>12</cp:revision>
  <dcterms:created xsi:type="dcterms:W3CDTF">2024-10-10T18:10:42Z</dcterms:created>
  <dcterms:modified xsi:type="dcterms:W3CDTF">2024-10-11T21:38:49Z</dcterms:modified>
</cp:coreProperties>
</file>